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88" r:id="rId4"/>
    <p:sldMasterId id="2147483700" r:id="rId5"/>
  </p:sldMasterIdLst>
  <p:notesMasterIdLst>
    <p:notesMasterId r:id="rId66"/>
  </p:notesMasterIdLst>
  <p:sldIdLst>
    <p:sldId id="257" r:id="rId6"/>
    <p:sldId id="258" r:id="rId7"/>
    <p:sldId id="259" r:id="rId8"/>
    <p:sldId id="260" r:id="rId9"/>
    <p:sldId id="308" r:id="rId10"/>
    <p:sldId id="309" r:id="rId11"/>
    <p:sldId id="310" r:id="rId12"/>
    <p:sldId id="311" r:id="rId13"/>
    <p:sldId id="312" r:id="rId14"/>
    <p:sldId id="313" r:id="rId15"/>
    <p:sldId id="26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22" r:id="rId41"/>
    <p:sldId id="294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267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268" r:id="rId65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886" autoAdjust="0"/>
  </p:normalViewPr>
  <p:slideViewPr>
    <p:cSldViewPr snapToGrid="0">
      <p:cViewPr varScale="1">
        <p:scale>
          <a:sx n="86" d="100"/>
          <a:sy n="86" d="100"/>
        </p:scale>
        <p:origin x="169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Bank account (D)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Sheet2!$B$2:$D$2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Sheet2!$B$3:$D$3</c:f>
              <c:numCache>
                <c:formatCode>0%</c:formatCode>
                <c:ptCount val="3"/>
                <c:pt idx="0">
                  <c:v>0.7</c:v>
                </c:pt>
                <c:pt idx="1">
                  <c:v>0.81</c:v>
                </c:pt>
                <c:pt idx="2">
                  <c:v>0.96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Bank account (A)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Sheet2!$B$2:$D$2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Sheet2!$B$4:$D$4</c:f>
              <c:numCache>
                <c:formatCode>0%</c:formatCode>
                <c:ptCount val="3"/>
                <c:pt idx="1">
                  <c:v>0.95</c:v>
                </c:pt>
                <c:pt idx="2">
                  <c:v>0.99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Refused (D)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Sheet2!$B$2:$D$2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Sheet2!$B$5:$D$5</c:f>
              <c:numCache>
                <c:formatCode>0%</c:formatCode>
                <c:ptCount val="3"/>
                <c:pt idx="0">
                  <c:v>0.16</c:v>
                </c:pt>
                <c:pt idx="1">
                  <c:v>0.09</c:v>
                </c:pt>
                <c:pt idx="2">
                  <c:v>0.05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Refused (A)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Sheet2!$B$2:$D$2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Sheet2!$B$6:$D$6</c:f>
              <c:numCache>
                <c:formatCode>0%</c:formatCode>
                <c:ptCount val="3"/>
                <c:pt idx="1">
                  <c:v>0.08</c:v>
                </c:pt>
                <c:pt idx="2">
                  <c:v>0.02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21000"/>
        <c:axId val="505932608"/>
      </c:lineChart>
      <c:catAx>
        <c:axId val="50392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05932608"/>
        <c:crosses val="autoZero"/>
        <c:auto val="1"/>
        <c:lblAlgn val="ctr"/>
        <c:lblOffset val="100"/>
        <c:noMultiLvlLbl val="0"/>
      </c:catAx>
      <c:valAx>
        <c:axId val="5059326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5039210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6A6D71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94E1B"/>
            </a:solidFill>
            <a:ln>
              <a:solidFill>
                <a:srgbClr val="E94E1B"/>
              </a:solidFill>
            </a:ln>
          </c:spPr>
          <c:invertIfNegative val="0"/>
          <c:cat>
            <c:strRef>
              <c:f>'CH4'!$A$28:$A$44</c:f>
              <c:strCache>
                <c:ptCount val="17"/>
                <c:pt idx="0">
                  <c:v>Total</c:v>
                </c:pt>
                <c:pt idx="1">
                  <c:v>Economically average</c:v>
                </c:pt>
                <c:pt idx="2">
                  <c:v>Deprived</c:v>
                </c:pt>
                <c:pt idx="3">
                  <c:v>Homeowners</c:v>
                </c:pt>
                <c:pt idx="4">
                  <c:v>Social housing</c:v>
                </c:pt>
                <c:pt idx="5">
                  <c:v>Private rented</c:v>
                </c:pt>
                <c:pt idx="6">
                  <c:v>18-29</c:v>
                </c:pt>
                <c:pt idx="7">
                  <c:v>30-44</c:v>
                </c:pt>
                <c:pt idx="8">
                  <c:v>45-59</c:v>
                </c:pt>
                <c:pt idx="9">
                  <c:v>60+</c:v>
                </c:pt>
                <c:pt idx="10">
                  <c:v>Children in household</c:v>
                </c:pt>
                <c:pt idx="11">
                  <c:v>No children in household</c:v>
                </c:pt>
                <c:pt idx="12">
                  <c:v>Lone parent</c:v>
                </c:pt>
                <c:pt idx="13">
                  <c:v>Couple with children</c:v>
                </c:pt>
                <c:pt idx="14">
                  <c:v>Pensioner only</c:v>
                </c:pt>
                <c:pt idx="15">
                  <c:v>Working household</c:v>
                </c:pt>
                <c:pt idx="16">
                  <c:v>Workless household</c:v>
                </c:pt>
              </c:strCache>
            </c:strRef>
          </c:cat>
          <c:val>
            <c:numRef>
              <c:f>'CH4'!$B$28:$B$44</c:f>
              <c:numCache>
                <c:formatCode>0%</c:formatCode>
                <c:ptCount val="17"/>
                <c:pt idx="0">
                  <c:v>0.1</c:v>
                </c:pt>
                <c:pt idx="1">
                  <c:v>7.0000000000000007E-2</c:v>
                </c:pt>
                <c:pt idx="2">
                  <c:v>0.12</c:v>
                </c:pt>
                <c:pt idx="3">
                  <c:v>0.08</c:v>
                </c:pt>
                <c:pt idx="4">
                  <c:v>0.11</c:v>
                </c:pt>
                <c:pt idx="5">
                  <c:v>0.12</c:v>
                </c:pt>
                <c:pt idx="6">
                  <c:v>0.08</c:v>
                </c:pt>
                <c:pt idx="7">
                  <c:v>0.13</c:v>
                </c:pt>
                <c:pt idx="8">
                  <c:v>0.15</c:v>
                </c:pt>
                <c:pt idx="9">
                  <c:v>0.04</c:v>
                </c:pt>
                <c:pt idx="10">
                  <c:v>0.14000000000000001</c:v>
                </c:pt>
                <c:pt idx="11">
                  <c:v>7.0000000000000007E-2</c:v>
                </c:pt>
                <c:pt idx="12">
                  <c:v>0.18</c:v>
                </c:pt>
                <c:pt idx="13">
                  <c:v>0.13</c:v>
                </c:pt>
                <c:pt idx="14">
                  <c:v>0.03</c:v>
                </c:pt>
                <c:pt idx="15">
                  <c:v>0.11</c:v>
                </c:pt>
                <c:pt idx="16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60-420E-8BA3-045E8FF37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785928"/>
        <c:axId val="507786320"/>
      </c:barChart>
      <c:catAx>
        <c:axId val="5077859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07786320"/>
        <c:crosses val="autoZero"/>
        <c:auto val="1"/>
        <c:lblAlgn val="ctr"/>
        <c:lblOffset val="100"/>
        <c:noMultiLvlLbl val="0"/>
      </c:catAx>
      <c:valAx>
        <c:axId val="507786320"/>
        <c:scaling>
          <c:orientation val="minMax"/>
        </c:scaling>
        <c:delete val="0"/>
        <c:axPos val="t"/>
        <c:majorGridlines/>
        <c:numFmt formatCode="0%" sourceLinked="1"/>
        <c:majorTickMark val="none"/>
        <c:minorTickMark val="none"/>
        <c:tickLblPos val="low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0778592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6A6D71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94E1B"/>
            </a:solidFill>
            <a:ln>
              <a:solidFill>
                <a:srgbClr val="E94E1B"/>
              </a:solidFill>
            </a:ln>
          </c:spPr>
          <c:invertIfNegative val="0"/>
          <c:cat>
            <c:strRef>
              <c:f>'CH4'!$A$2:$A$18</c:f>
              <c:strCache>
                <c:ptCount val="17"/>
                <c:pt idx="0">
                  <c:v>Total</c:v>
                </c:pt>
                <c:pt idx="1">
                  <c:v>Economically average</c:v>
                </c:pt>
                <c:pt idx="2">
                  <c:v>Deprived</c:v>
                </c:pt>
                <c:pt idx="3">
                  <c:v>Homeowners</c:v>
                </c:pt>
                <c:pt idx="4">
                  <c:v>Social housing</c:v>
                </c:pt>
                <c:pt idx="5">
                  <c:v>Private rented</c:v>
                </c:pt>
                <c:pt idx="6">
                  <c:v>18-29</c:v>
                </c:pt>
                <c:pt idx="7">
                  <c:v>30-44</c:v>
                </c:pt>
                <c:pt idx="8">
                  <c:v>45-59</c:v>
                </c:pt>
                <c:pt idx="9">
                  <c:v>60+</c:v>
                </c:pt>
                <c:pt idx="10">
                  <c:v>Children in household</c:v>
                </c:pt>
                <c:pt idx="11">
                  <c:v>No children in household</c:v>
                </c:pt>
                <c:pt idx="12">
                  <c:v>Lone parent</c:v>
                </c:pt>
                <c:pt idx="13">
                  <c:v>Couple with children</c:v>
                </c:pt>
                <c:pt idx="14">
                  <c:v>Pensioner only</c:v>
                </c:pt>
                <c:pt idx="15">
                  <c:v>Working household</c:v>
                </c:pt>
                <c:pt idx="16">
                  <c:v>Workless household</c:v>
                </c:pt>
              </c:strCache>
            </c:strRef>
          </c:cat>
          <c:val>
            <c:numRef>
              <c:f>'CH4'!$B$2:$B$18</c:f>
              <c:numCache>
                <c:formatCode>0%</c:formatCode>
                <c:ptCount val="17"/>
                <c:pt idx="0">
                  <c:v>0.11</c:v>
                </c:pt>
                <c:pt idx="1">
                  <c:v>7.0000000000000007E-2</c:v>
                </c:pt>
                <c:pt idx="2">
                  <c:v>0.13</c:v>
                </c:pt>
                <c:pt idx="3">
                  <c:v>0.03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0.08</c:v>
                </c:pt>
                <c:pt idx="7">
                  <c:v>0.19</c:v>
                </c:pt>
                <c:pt idx="8">
                  <c:v>0.12</c:v>
                </c:pt>
                <c:pt idx="9">
                  <c:v>0.04</c:v>
                </c:pt>
                <c:pt idx="10">
                  <c:v>0.14000000000000001</c:v>
                </c:pt>
                <c:pt idx="11">
                  <c:v>0.09</c:v>
                </c:pt>
                <c:pt idx="12">
                  <c:v>0.17</c:v>
                </c:pt>
                <c:pt idx="13">
                  <c:v>0.14000000000000001</c:v>
                </c:pt>
                <c:pt idx="14">
                  <c:v>0.04</c:v>
                </c:pt>
                <c:pt idx="15">
                  <c:v>0.11</c:v>
                </c:pt>
                <c:pt idx="16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1C-459A-8E76-352BA738B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787104"/>
        <c:axId val="507787496"/>
      </c:barChart>
      <c:catAx>
        <c:axId val="507787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07787496"/>
        <c:crosses val="autoZero"/>
        <c:auto val="1"/>
        <c:lblAlgn val="ctr"/>
        <c:lblOffset val="100"/>
        <c:noMultiLvlLbl val="0"/>
      </c:catAx>
      <c:valAx>
        <c:axId val="507787496"/>
        <c:scaling>
          <c:orientation val="minMax"/>
        </c:scaling>
        <c:delete val="0"/>
        <c:axPos val="t"/>
        <c:majorGridlines/>
        <c:numFmt formatCode="0%" sourceLinked="1"/>
        <c:majorTickMark val="none"/>
        <c:minorTickMark val="none"/>
        <c:tickLblPos val="low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0778710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6A6D7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E94E1B"/>
                </a:solidFill>
              </a:defRPr>
            </a:pPr>
            <a:r>
              <a:rPr lang="en-US">
                <a:solidFill>
                  <a:srgbClr val="E94E1B"/>
                </a:solidFill>
              </a:rPr>
              <a:t>Deprived sample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'CH3'!$I$162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'CH3'!$H$163:$H$165</c:f>
              <c:strCache>
                <c:ptCount val="3"/>
                <c:pt idx="0">
                  <c:v>Prepayment meter/card</c:v>
                </c:pt>
                <c:pt idx="1">
                  <c:v>Direct debit</c:v>
                </c:pt>
                <c:pt idx="2">
                  <c:v>Cash/cheque</c:v>
                </c:pt>
              </c:strCache>
            </c:strRef>
          </c:cat>
          <c:val>
            <c:numRef>
              <c:f>'CH3'!$I$163:$I$165</c:f>
              <c:numCache>
                <c:formatCode>0%</c:formatCode>
                <c:ptCount val="3"/>
                <c:pt idx="0">
                  <c:v>0.47</c:v>
                </c:pt>
                <c:pt idx="1">
                  <c:v>0.18</c:v>
                </c:pt>
                <c:pt idx="2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'CH3'!$J$162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'CH3'!$H$163:$H$165</c:f>
              <c:strCache>
                <c:ptCount val="3"/>
                <c:pt idx="0">
                  <c:v>Prepayment meter/card</c:v>
                </c:pt>
                <c:pt idx="1">
                  <c:v>Direct debit</c:v>
                </c:pt>
                <c:pt idx="2">
                  <c:v>Cash/cheque</c:v>
                </c:pt>
              </c:strCache>
            </c:strRef>
          </c:cat>
          <c:val>
            <c:numRef>
              <c:f>'CH3'!$J$163:$J$165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0.26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'CH3'!$K$162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'CH3'!$H$163:$H$165</c:f>
              <c:strCache>
                <c:ptCount val="3"/>
                <c:pt idx="0">
                  <c:v>Prepayment meter/card</c:v>
                </c:pt>
                <c:pt idx="1">
                  <c:v>Direct debit</c:v>
                </c:pt>
                <c:pt idx="2">
                  <c:v>Cash/cheque</c:v>
                </c:pt>
              </c:strCache>
            </c:strRef>
          </c:cat>
          <c:val>
            <c:numRef>
              <c:f>'CH3'!$K$163:$K$165</c:f>
              <c:numCache>
                <c:formatCode>0%</c:formatCode>
                <c:ptCount val="3"/>
                <c:pt idx="0">
                  <c:v>0.52</c:v>
                </c:pt>
                <c:pt idx="1">
                  <c:v>0.35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933000"/>
        <c:axId val="505933392"/>
      </c:barChart>
      <c:catAx>
        <c:axId val="50593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5933392"/>
        <c:crosses val="autoZero"/>
        <c:auto val="1"/>
        <c:lblAlgn val="ctr"/>
        <c:lblOffset val="100"/>
        <c:noMultiLvlLbl val="0"/>
      </c:catAx>
      <c:valAx>
        <c:axId val="505933392"/>
        <c:scaling>
          <c:orientation val="minMax"/>
          <c:max val="0.70000000000000007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505933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868686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E94E1B"/>
                </a:solidFill>
              </a:defRPr>
            </a:pPr>
            <a:r>
              <a:rPr lang="en-US">
                <a:solidFill>
                  <a:srgbClr val="E94E1B"/>
                </a:solidFill>
              </a:rPr>
              <a:t>Average sample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'CH3'!$I$175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'CH3'!$H$176:$H$178</c:f>
              <c:strCache>
                <c:ptCount val="3"/>
                <c:pt idx="0">
                  <c:v>Prepayment meter/card</c:v>
                </c:pt>
                <c:pt idx="1">
                  <c:v>Direct debit</c:v>
                </c:pt>
                <c:pt idx="2">
                  <c:v>Cash/cheque</c:v>
                </c:pt>
              </c:strCache>
            </c:strRef>
          </c:cat>
          <c:val>
            <c:numRef>
              <c:f>'CH3'!$I$176:$I$178</c:f>
              <c:numCache>
                <c:formatCode>0%</c:formatCode>
                <c:ptCount val="3"/>
                <c:pt idx="0">
                  <c:v>0.26</c:v>
                </c:pt>
                <c:pt idx="1">
                  <c:v>0.61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'CH3'!$J$175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'CH3'!$H$176:$H$178</c:f>
              <c:strCache>
                <c:ptCount val="3"/>
                <c:pt idx="0">
                  <c:v>Prepayment meter/card</c:v>
                </c:pt>
                <c:pt idx="1">
                  <c:v>Direct debit</c:v>
                </c:pt>
                <c:pt idx="2">
                  <c:v>Cash/cheque</c:v>
                </c:pt>
              </c:strCache>
            </c:strRef>
          </c:cat>
          <c:val>
            <c:numRef>
              <c:f>'CH3'!$J$176:$J$178</c:f>
              <c:numCache>
                <c:formatCode>0%</c:formatCode>
                <c:ptCount val="3"/>
                <c:pt idx="0">
                  <c:v>0.33</c:v>
                </c:pt>
                <c:pt idx="1">
                  <c:v>0.59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5934568"/>
        <c:axId val="505934960"/>
      </c:barChart>
      <c:catAx>
        <c:axId val="50593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5934960"/>
        <c:crosses val="autoZero"/>
        <c:auto val="1"/>
        <c:lblAlgn val="ctr"/>
        <c:lblOffset val="100"/>
        <c:noMultiLvlLbl val="0"/>
      </c:catAx>
      <c:valAx>
        <c:axId val="5059349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5059345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6A6D71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E94E1B"/>
                </a:solidFill>
              </a:defRPr>
            </a:pPr>
            <a:r>
              <a:rPr lang="en-US">
                <a:solidFill>
                  <a:srgbClr val="E94E1B"/>
                </a:solidFill>
              </a:rPr>
              <a:t>Households that never save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Presentation!$A$48</c:f>
              <c:strCache>
                <c:ptCount val="1"/>
                <c:pt idx="0">
                  <c:v>Deprived</c:v>
                </c:pt>
              </c:strCache>
            </c:strRef>
          </c:tx>
          <c:spPr>
            <a:solidFill>
              <a:srgbClr val="E94E1B"/>
            </a:solidFill>
          </c:spPr>
          <c:invertIfNegative val="0"/>
          <c:cat>
            <c:numRef>
              <c:f>Presentation!$B$47:$D$47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Presentation!$B$48:$D$48</c:f>
              <c:numCache>
                <c:formatCode>0%</c:formatCode>
                <c:ptCount val="3"/>
                <c:pt idx="0">
                  <c:v>0.3</c:v>
                </c:pt>
                <c:pt idx="1">
                  <c:v>0.64</c:v>
                </c:pt>
                <c:pt idx="2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Presentation!$A$49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868686"/>
            </a:solidFill>
          </c:spPr>
          <c:invertIfNegative val="0"/>
          <c:cat>
            <c:numRef>
              <c:f>Presentation!$B$47:$D$47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Presentation!$B$49:$D$49</c:f>
              <c:numCache>
                <c:formatCode>0%</c:formatCode>
                <c:ptCount val="3"/>
                <c:pt idx="1">
                  <c:v>0.39</c:v>
                </c:pt>
                <c:pt idx="2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5935744"/>
        <c:axId val="505936136"/>
      </c:barChart>
      <c:catAx>
        <c:axId val="5059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05936136"/>
        <c:crosses val="autoZero"/>
        <c:auto val="1"/>
        <c:lblAlgn val="ctr"/>
        <c:lblOffset val="100"/>
        <c:noMultiLvlLbl val="0"/>
      </c:catAx>
      <c:valAx>
        <c:axId val="505936136"/>
        <c:scaling>
          <c:orientation val="minMax"/>
          <c:max val="0.8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5059357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E94E1B"/>
                </a:solidFill>
              </a:defRPr>
            </a:pPr>
            <a:r>
              <a:rPr lang="en-US">
                <a:solidFill>
                  <a:srgbClr val="E94E1B"/>
                </a:solidFill>
              </a:rPr>
              <a:t>Households with no savings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Presentation!$A$64</c:f>
              <c:strCache>
                <c:ptCount val="1"/>
                <c:pt idx="0">
                  <c:v>Deprived</c:v>
                </c:pt>
              </c:strCache>
            </c:strRef>
          </c:tx>
          <c:spPr>
            <a:solidFill>
              <a:srgbClr val="E94E1B"/>
            </a:solidFill>
          </c:spPr>
          <c:invertIfNegative val="0"/>
          <c:cat>
            <c:numRef>
              <c:f>Presentation!$B$63:$D$63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Presentation!$B$64:$D$64</c:f>
              <c:numCache>
                <c:formatCode>0%</c:formatCode>
                <c:ptCount val="3"/>
                <c:pt idx="0">
                  <c:v>0.37</c:v>
                </c:pt>
                <c:pt idx="1">
                  <c:v>0.67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Presentation!$A$65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868686"/>
            </a:solidFill>
          </c:spPr>
          <c:invertIfNegative val="0"/>
          <c:cat>
            <c:numRef>
              <c:f>Presentation!$B$63:$D$63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Presentation!$B$65:$D$65</c:f>
              <c:numCache>
                <c:formatCode>0%</c:formatCode>
                <c:ptCount val="3"/>
                <c:pt idx="1">
                  <c:v>0.4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5852680"/>
        <c:axId val="505853072"/>
      </c:barChart>
      <c:catAx>
        <c:axId val="50585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05853072"/>
        <c:crosses val="autoZero"/>
        <c:auto val="1"/>
        <c:lblAlgn val="ctr"/>
        <c:lblOffset val="100"/>
        <c:noMultiLvlLbl val="0"/>
      </c:catAx>
      <c:valAx>
        <c:axId val="5058530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505852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E94E1B"/>
                </a:solidFill>
              </a:defRPr>
            </a:pPr>
            <a:r>
              <a:rPr lang="en-US">
                <a:solidFill>
                  <a:srgbClr val="E94E1B"/>
                </a:solidFill>
              </a:rPr>
              <a:t>Deprived sample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'CH3'!$K$113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'CH3'!$J$114:$J$116</c:f>
              <c:strCache>
                <c:ptCount val="3"/>
                <c:pt idx="0">
                  <c:v>Regular credit</c:v>
                </c:pt>
                <c:pt idx="1">
                  <c:v>High cost credit</c:v>
                </c:pt>
                <c:pt idx="2">
                  <c:v>Refused credit</c:v>
                </c:pt>
              </c:strCache>
            </c:strRef>
          </c:cat>
          <c:val>
            <c:numRef>
              <c:f>'CH3'!$K$114:$K$116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0.28000000000000003</c:v>
                </c:pt>
                <c:pt idx="2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'CH3'!$L$113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E94E1B"/>
            </a:solidFill>
          </c:spPr>
          <c:invertIfNegative val="0"/>
          <c:cat>
            <c:strRef>
              <c:f>'CH3'!$J$114:$J$116</c:f>
              <c:strCache>
                <c:ptCount val="3"/>
                <c:pt idx="0">
                  <c:v>Regular credit</c:v>
                </c:pt>
                <c:pt idx="1">
                  <c:v>High cost credit</c:v>
                </c:pt>
                <c:pt idx="2">
                  <c:v>Refused credit</c:v>
                </c:pt>
              </c:strCache>
            </c:strRef>
          </c:cat>
          <c:val>
            <c:numRef>
              <c:f>'CH3'!$L$114:$L$116</c:f>
              <c:numCache>
                <c:formatCode>0%</c:formatCode>
                <c:ptCount val="3"/>
                <c:pt idx="0">
                  <c:v>0.24</c:v>
                </c:pt>
                <c:pt idx="1">
                  <c:v>0.25</c:v>
                </c:pt>
                <c:pt idx="2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'CH3'!$M$113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68686"/>
            </a:solidFill>
          </c:spPr>
          <c:invertIfNegative val="0"/>
          <c:cat>
            <c:strRef>
              <c:f>'CH3'!$J$114:$J$116</c:f>
              <c:strCache>
                <c:ptCount val="3"/>
                <c:pt idx="0">
                  <c:v>Regular credit</c:v>
                </c:pt>
                <c:pt idx="1">
                  <c:v>High cost credit</c:v>
                </c:pt>
                <c:pt idx="2">
                  <c:v>Refused credit</c:v>
                </c:pt>
              </c:strCache>
            </c:strRef>
          </c:cat>
          <c:val>
            <c:numRef>
              <c:f>'CH3'!$M$114:$M$116</c:f>
              <c:numCache>
                <c:formatCode>0%</c:formatCode>
                <c:ptCount val="3"/>
                <c:pt idx="0">
                  <c:v>0.27</c:v>
                </c:pt>
                <c:pt idx="1">
                  <c:v>0.14000000000000001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5853856"/>
        <c:axId val="505854248"/>
      </c:barChart>
      <c:catAx>
        <c:axId val="5058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5854248"/>
        <c:crosses val="autoZero"/>
        <c:auto val="1"/>
        <c:lblAlgn val="ctr"/>
        <c:lblOffset val="100"/>
        <c:noMultiLvlLbl val="0"/>
      </c:catAx>
      <c:valAx>
        <c:axId val="505854248"/>
        <c:scaling>
          <c:orientation val="minMax"/>
          <c:max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505853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868686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E94E1B"/>
                </a:solidFill>
              </a:defRPr>
            </a:pPr>
            <a:r>
              <a:rPr lang="en-US">
                <a:solidFill>
                  <a:srgbClr val="E94E1B"/>
                </a:solidFill>
              </a:rPr>
              <a:t>Average sample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'CH3'!$K$118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'CH3'!$J$119:$J$121</c:f>
              <c:strCache>
                <c:ptCount val="3"/>
                <c:pt idx="0">
                  <c:v>Regular credit</c:v>
                </c:pt>
                <c:pt idx="1">
                  <c:v>High cost credit</c:v>
                </c:pt>
                <c:pt idx="2">
                  <c:v>Refused credit</c:v>
                </c:pt>
              </c:strCache>
            </c:strRef>
          </c:cat>
          <c:val>
            <c:numRef>
              <c:f>'CH3'!$K$119:$K$121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0.23</c:v>
                </c:pt>
                <c:pt idx="2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'CH3'!$L$118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94E1B"/>
            </a:solidFill>
          </c:spPr>
          <c:invertIfNegative val="0"/>
          <c:cat>
            <c:strRef>
              <c:f>'CH3'!$J$119:$J$121</c:f>
              <c:strCache>
                <c:ptCount val="3"/>
                <c:pt idx="0">
                  <c:v>Regular credit</c:v>
                </c:pt>
                <c:pt idx="1">
                  <c:v>High cost credit</c:v>
                </c:pt>
                <c:pt idx="2">
                  <c:v>Refused credit</c:v>
                </c:pt>
              </c:strCache>
            </c:strRef>
          </c:cat>
          <c:val>
            <c:numRef>
              <c:f>'CH3'!$L$119:$L$121</c:f>
              <c:numCache>
                <c:formatCode>0%</c:formatCode>
                <c:ptCount val="3"/>
                <c:pt idx="0">
                  <c:v>0.38</c:v>
                </c:pt>
                <c:pt idx="1">
                  <c:v>0.15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5855032"/>
        <c:axId val="505855424"/>
      </c:barChart>
      <c:catAx>
        <c:axId val="50585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5855424"/>
        <c:crosses val="autoZero"/>
        <c:auto val="1"/>
        <c:lblAlgn val="ctr"/>
        <c:lblOffset val="100"/>
        <c:noMultiLvlLbl val="0"/>
      </c:catAx>
      <c:valAx>
        <c:axId val="5058554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505855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6A6D71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E94E1B"/>
                </a:solidFill>
              </a:defRPr>
            </a:pPr>
            <a:r>
              <a:rPr lang="en-US">
                <a:solidFill>
                  <a:srgbClr val="E94E1B"/>
                </a:solidFill>
              </a:rPr>
              <a:t>Borrowing to cover living costs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Presentation!$A$84</c:f>
              <c:strCache>
                <c:ptCount val="1"/>
                <c:pt idx="0">
                  <c:v>Deprived</c:v>
                </c:pt>
              </c:strCache>
            </c:strRef>
          </c:tx>
          <c:spPr>
            <a:solidFill>
              <a:srgbClr val="E94E1B"/>
            </a:solidFill>
          </c:spPr>
          <c:invertIfNegative val="0"/>
          <c:cat>
            <c:numRef>
              <c:f>Presentation!$B$83:$D$83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Presentation!$B$84:$D$84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0.34</c:v>
                </c:pt>
                <c:pt idx="2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Presentation!$A$85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868686"/>
            </a:solidFill>
          </c:spPr>
          <c:invertIfNegative val="0"/>
          <c:cat>
            <c:numRef>
              <c:f>Presentation!$B$83:$D$83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2018</c:v>
                </c:pt>
              </c:numCache>
            </c:numRef>
          </c:cat>
          <c:val>
            <c:numRef>
              <c:f>Presentation!$B$85:$D$85</c:f>
              <c:numCache>
                <c:formatCode>0%</c:formatCode>
                <c:ptCount val="3"/>
                <c:pt idx="1">
                  <c:v>0.33</c:v>
                </c:pt>
                <c:pt idx="2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7189976"/>
        <c:axId val="507190368"/>
      </c:barChart>
      <c:catAx>
        <c:axId val="50718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07190368"/>
        <c:crosses val="autoZero"/>
        <c:auto val="1"/>
        <c:lblAlgn val="ctr"/>
        <c:lblOffset val="100"/>
        <c:noMultiLvlLbl val="0"/>
      </c:catAx>
      <c:valAx>
        <c:axId val="50719036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5071899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6A6D71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Presentation!$B$102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Presentation!$A$103:$A$106</c:f>
              <c:strCache>
                <c:ptCount val="4"/>
                <c:pt idx="0">
                  <c:v>Heard of credit union (D)</c:v>
                </c:pt>
                <c:pt idx="1">
                  <c:v>Heard of credit union (A)</c:v>
                </c:pt>
                <c:pt idx="2">
                  <c:v>Member (D)</c:v>
                </c:pt>
                <c:pt idx="3">
                  <c:v>Member (A)</c:v>
                </c:pt>
              </c:strCache>
            </c:strRef>
          </c:cat>
          <c:val>
            <c:numRef>
              <c:f>Presentation!$B$103:$B$106</c:f>
              <c:numCache>
                <c:formatCode>General</c:formatCode>
                <c:ptCount val="4"/>
                <c:pt idx="0" formatCode="0%">
                  <c:v>0.3</c:v>
                </c:pt>
                <c:pt idx="2" formatCode="0%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Presentation!$C$102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E94E1B"/>
            </a:solidFill>
          </c:spPr>
          <c:invertIfNegative val="0"/>
          <c:cat>
            <c:strRef>
              <c:f>Presentation!$A$103:$A$106</c:f>
              <c:strCache>
                <c:ptCount val="4"/>
                <c:pt idx="0">
                  <c:v>Heard of credit union (D)</c:v>
                </c:pt>
                <c:pt idx="1">
                  <c:v>Heard of credit union (A)</c:v>
                </c:pt>
                <c:pt idx="2">
                  <c:v>Member (D)</c:v>
                </c:pt>
                <c:pt idx="3">
                  <c:v>Member (A)</c:v>
                </c:pt>
              </c:strCache>
            </c:strRef>
          </c:cat>
          <c:val>
            <c:numRef>
              <c:f>Presentation!$C$103:$C$106</c:f>
              <c:numCache>
                <c:formatCode>0%</c:formatCode>
                <c:ptCount val="4"/>
                <c:pt idx="0">
                  <c:v>0.52</c:v>
                </c:pt>
                <c:pt idx="1">
                  <c:v>0.45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Presentation!$D$102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68686"/>
            </a:solidFill>
          </c:spPr>
          <c:invertIfNegative val="0"/>
          <c:cat>
            <c:strRef>
              <c:f>Presentation!$A$103:$A$106</c:f>
              <c:strCache>
                <c:ptCount val="4"/>
                <c:pt idx="0">
                  <c:v>Heard of credit union (D)</c:v>
                </c:pt>
                <c:pt idx="1">
                  <c:v>Heard of credit union (A)</c:v>
                </c:pt>
                <c:pt idx="2">
                  <c:v>Member (D)</c:v>
                </c:pt>
                <c:pt idx="3">
                  <c:v>Member (A)</c:v>
                </c:pt>
              </c:strCache>
            </c:strRef>
          </c:cat>
          <c:val>
            <c:numRef>
              <c:f>Presentation!$D$103:$D$106</c:f>
              <c:numCache>
                <c:formatCode>0%</c:formatCode>
                <c:ptCount val="4"/>
                <c:pt idx="0">
                  <c:v>0.67</c:v>
                </c:pt>
                <c:pt idx="1">
                  <c:v>0.7</c:v>
                </c:pt>
                <c:pt idx="2">
                  <c:v>0.11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7191152"/>
        <c:axId val="507191544"/>
      </c:barChart>
      <c:catAx>
        <c:axId val="50719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7191544"/>
        <c:crosses val="autoZero"/>
        <c:auto val="1"/>
        <c:lblAlgn val="ctr"/>
        <c:lblOffset val="100"/>
        <c:noMultiLvlLbl val="0"/>
      </c:catAx>
      <c:valAx>
        <c:axId val="5071915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507191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6A6D71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CAEF7-B0BE-4D2A-9737-598B82E4E5D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0156-C559-44D9-93FA-C251E5003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2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996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82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6BBDA5-43D3-4CC5-821B-8797F1AF924E}" type="slidenum">
              <a:rPr lang="en-GB" altLang="en-US" sz="1200">
                <a:solidFill>
                  <a:srgbClr val="44546A"/>
                </a:solidFill>
              </a:rPr>
              <a:pPr/>
              <a:t>39</a:t>
            </a:fld>
            <a:endParaRPr lang="en-GB" altLang="en-US" sz="120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35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87158F-2F08-44FD-8D0A-A51023A49D99}" type="slidenum">
              <a:rPr lang="en-GB" altLang="en-US" sz="1200">
                <a:solidFill>
                  <a:srgbClr val="44546A"/>
                </a:solidFill>
              </a:rPr>
              <a:pPr/>
              <a:t>40</a:t>
            </a:fld>
            <a:endParaRPr lang="en-GB" altLang="en-US" sz="120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3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30CB48-7738-4235-ADE8-3ECC6CA3AE4C}" type="slidenum">
              <a:rPr lang="en-GB" altLang="en-US" sz="1200">
                <a:solidFill>
                  <a:srgbClr val="44546A"/>
                </a:solidFill>
              </a:rPr>
              <a:pPr/>
              <a:t>41</a:t>
            </a:fld>
            <a:endParaRPr lang="en-GB" altLang="en-US" sz="120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0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6F3072-DB79-4F29-B4AF-4386D14612B9}" type="slidenum">
              <a:rPr lang="en-GB" altLang="en-US" sz="1200">
                <a:solidFill>
                  <a:srgbClr val="44546A"/>
                </a:solidFill>
              </a:rPr>
              <a:pPr/>
              <a:t>42</a:t>
            </a:fld>
            <a:endParaRPr lang="en-GB" altLang="en-US" sz="120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6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AEBEA5-597A-4C61-ACA3-E9E1C8552D8D}" type="slidenum">
              <a:rPr lang="en-GB" altLang="en-US" sz="1200">
                <a:solidFill>
                  <a:srgbClr val="44546A"/>
                </a:solidFill>
              </a:rPr>
              <a:pPr/>
              <a:t>44</a:t>
            </a:fld>
            <a:endParaRPr lang="en-GB" altLang="en-US" sz="120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1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34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25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75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89779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42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80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0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13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18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43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94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35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36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770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4F4-8466-424E-BBDD-690CE1C6E6A0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9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3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9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52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8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6281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84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76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892977" y="1151947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92977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8"/>
            </a:lvl1pPr>
            <a:lvl2pPr marL="0" indent="120538" algn="ctr">
              <a:spcBef>
                <a:spcPts val="0"/>
              </a:spcBef>
              <a:buSzTx/>
              <a:buNone/>
              <a:defRPr sz="1688"/>
            </a:lvl2pPr>
            <a:lvl3pPr marL="0" indent="241075" algn="ctr">
              <a:spcBef>
                <a:spcPts val="0"/>
              </a:spcBef>
              <a:buSzTx/>
              <a:buNone/>
              <a:defRPr sz="1688"/>
            </a:lvl3pPr>
            <a:lvl4pPr marL="0" indent="361613" algn="ctr">
              <a:spcBef>
                <a:spcPts val="0"/>
              </a:spcBef>
              <a:buSzTx/>
              <a:buNone/>
              <a:defRPr sz="1688"/>
            </a:lvl4pPr>
            <a:lvl5pPr marL="0" indent="482150" algn="ctr">
              <a:spcBef>
                <a:spcPts val="0"/>
              </a:spcBef>
              <a:buSzTx/>
              <a:buNone/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49265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8235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4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8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9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9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7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1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00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72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29605" y="446485"/>
            <a:ext cx="6875860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892977" y="4723822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92977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8"/>
            </a:lvl1pPr>
            <a:lvl2pPr marL="0" indent="120538" algn="ctr">
              <a:spcBef>
                <a:spcPts val="0"/>
              </a:spcBef>
              <a:buSzTx/>
              <a:buNone/>
              <a:defRPr sz="1688"/>
            </a:lvl2pPr>
            <a:lvl3pPr marL="0" indent="241075" algn="ctr">
              <a:spcBef>
                <a:spcPts val="0"/>
              </a:spcBef>
              <a:buSzTx/>
              <a:buNone/>
              <a:defRPr sz="1688"/>
            </a:lvl3pPr>
            <a:lvl4pPr marL="0" indent="361613" algn="ctr">
              <a:spcBef>
                <a:spcPts val="0"/>
              </a:spcBef>
              <a:buSzTx/>
              <a:buNone/>
              <a:defRPr sz="1688"/>
            </a:lvl4pPr>
            <a:lvl5pPr marL="0" indent="482150" algn="ctr">
              <a:spcBef>
                <a:spcPts val="0"/>
              </a:spcBef>
              <a:buSzTx/>
              <a:buNone/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4437991" y="6500826"/>
            <a:ext cx="250068" cy="2486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114845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98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34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98D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82768" y="324000"/>
            <a:ext cx="0" cy="792088"/>
          </a:xfrm>
          <a:prstGeom prst="line">
            <a:avLst/>
          </a:prstGeom>
          <a:ln>
            <a:solidFill>
              <a:srgbClr val="5E6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293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98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CE0058"/>
                </a:solidFill>
              </a:rPr>
              <a:pPr/>
              <a:t>22/11/2018</a:t>
            </a:fld>
            <a:endParaRPr lang="en-GB">
              <a:solidFill>
                <a:srgbClr val="CE005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CE005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E7B16-C11D-48A6-9FE1-93A9A96AC7E6}" type="slidenum">
              <a:rPr lang="en-GB" smtClean="0">
                <a:solidFill>
                  <a:srgbClr val="CE0058"/>
                </a:solidFill>
              </a:rPr>
              <a:pPr/>
              <a:t>‹#›</a:t>
            </a:fld>
            <a:endParaRPr lang="en-GB">
              <a:solidFill>
                <a:srgbClr val="CE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8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DC6C-EC4C-4326-98E3-F03A839A11D4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F01B-70E2-48A7-9F19-01CAC9975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072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08FC-E8C8-4939-82FC-C9ED967013AF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7E40-025C-4F58-B491-B3FA76521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376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FCD9-AAB8-4A47-AB7D-B51366123BAD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E3B2-403C-48F0-84F3-4330D85EF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115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94B7-048B-4CEB-8BFC-14517EDA6B76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6CD7-F5BB-4318-8D89-57EDAFFFC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7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892977" y="2268144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19246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159F-68D4-442C-A177-BB8792F34BA3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4647-EC39-42DF-AE30-D722D8F36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01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C0A5-4896-44B2-9644-FF3BBBBE85FA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29E8-1BE5-4C14-AE79-467CF36F1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83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4A26-3D05-4E0B-95F6-5EB5484A5F64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7D78-BEA7-42D7-B36A-E19FDB811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51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41A1-3631-400A-897F-DEEE885DFE01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A768-6FFE-4AD0-978A-F8AC15A0F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000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4901-37A0-4E25-AF0A-82330CB7736B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B24F-796C-4A48-96C3-076EE5F48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737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129E-F434-4600-80B9-138C14B0F8A9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0DFF-856B-4BA5-9AB6-C2B2BC83B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56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D3DB-AF8C-413F-A59C-FF3C8982B4FC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DBE2-4E43-4EF2-9ED8-30FDD578A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10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83224" y="44451"/>
            <a:ext cx="53193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062" b="1">
              <a:solidFill>
                <a:srgbClr val="000000"/>
              </a:solidFill>
            </a:endParaRPr>
          </a:p>
        </p:txBody>
      </p:sp>
      <p:pic>
        <p:nvPicPr>
          <p:cNvPr id="5" name="Picture 13" descr="ppoint lga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9525"/>
            <a:ext cx="913813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87669" y="2217739"/>
            <a:ext cx="77724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87669" y="3476625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344015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52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64" y="4406901"/>
            <a:ext cx="8175678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864" y="2906713"/>
            <a:ext cx="8175678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5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13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669735" y="446484"/>
            <a:ext cx="3750469" cy="2803922"/>
          </a:xfrm>
          <a:prstGeom prst="rect">
            <a:avLst/>
          </a:prstGeom>
        </p:spPr>
        <p:txBody>
          <a:bodyPr anchor="b"/>
          <a:lstStyle>
            <a:lvl1pPr algn="ctr" defTabSz="308040">
              <a:defRPr sz="3164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69735" y="3348650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8"/>
            </a:lvl1pPr>
            <a:lvl2pPr marL="0" indent="120538" algn="ctr">
              <a:spcBef>
                <a:spcPts val="0"/>
              </a:spcBef>
              <a:buSzTx/>
              <a:buNone/>
              <a:defRPr sz="1688"/>
            </a:lvl2pPr>
            <a:lvl3pPr marL="0" indent="241075" algn="ctr">
              <a:spcBef>
                <a:spcPts val="0"/>
              </a:spcBef>
              <a:buSzTx/>
              <a:buNone/>
              <a:defRPr sz="1688"/>
            </a:lvl3pPr>
            <a:lvl4pPr marL="0" indent="361613" algn="ctr">
              <a:spcBef>
                <a:spcPts val="0"/>
              </a:spcBef>
              <a:buSzTx/>
              <a:buNone/>
              <a:defRPr sz="1688"/>
            </a:lvl4pPr>
            <a:lvl5pPr marL="0" indent="482150" algn="ctr">
              <a:spcBef>
                <a:spcPts val="0"/>
              </a:spcBef>
              <a:buSzTx/>
              <a:buNone/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27219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261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30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71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5578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98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04664"/>
            <a:ext cx="2941966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404665"/>
            <a:ext cx="5111262" cy="5721499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396" y="1700809"/>
            <a:ext cx="2948239" cy="4425355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881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523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62981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262" y="1772816"/>
            <a:ext cx="8229600" cy="4353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21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462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262" y="274639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5628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13" y="1830593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669735" y="1830593"/>
            <a:ext cx="3750469" cy="4420195"/>
          </a:xfrm>
          <a:prstGeom prst="rect">
            <a:avLst/>
          </a:prstGeom>
        </p:spPr>
        <p:txBody>
          <a:bodyPr/>
          <a:lstStyle>
            <a:lvl1pPr marL="180806" indent="-180806">
              <a:spcBef>
                <a:spcPts val="1688"/>
              </a:spcBef>
              <a:defRPr sz="1477"/>
            </a:lvl1pPr>
            <a:lvl2pPr marL="361613" indent="-180806">
              <a:spcBef>
                <a:spcPts val="1688"/>
              </a:spcBef>
              <a:defRPr sz="1477"/>
            </a:lvl2pPr>
            <a:lvl3pPr marL="542419" indent="-180806">
              <a:spcBef>
                <a:spcPts val="1688"/>
              </a:spcBef>
              <a:defRPr sz="1477"/>
            </a:lvl3pPr>
            <a:lvl4pPr marL="723225" indent="-180806">
              <a:spcBef>
                <a:spcPts val="1688"/>
              </a:spcBef>
              <a:defRPr sz="1477"/>
            </a:lvl4pPr>
            <a:lvl5pPr marL="904031" indent="-180806">
              <a:spcBef>
                <a:spcPts val="1688"/>
              </a:spcBef>
              <a:defRPr sz="147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6523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669735" y="892972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7092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13" y="3580822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8178" y="625081"/>
            <a:ext cx="3750470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35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0440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892977" y="4473791"/>
            <a:ext cx="7358063" cy="2972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65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892977" y="3035985"/>
            <a:ext cx="7358063" cy="4110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4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3204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69735" y="312556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69735" y="1830593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42503" y="6505291"/>
            <a:ext cx="250069" cy="2486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49"/>
            </a:lvl1pPr>
          </a:lstStyle>
          <a:p>
            <a:pPr algn="ctr" defTabSz="308040" hangingPunct="0"/>
            <a:fld id="{86CB4B4D-7CA3-9044-876B-883B54F8677D}" type="slidenum">
              <a:rPr lang="en-GB" kern="0" smtClean="0">
                <a:solidFill>
                  <a:srgbClr val="000000"/>
                </a:solidFill>
                <a:sym typeface="Helvetica Light"/>
              </a:rPr>
              <a:pPr algn="ctr" defTabSz="308040" hangingPunct="0"/>
              <a:t>‹#›</a:t>
            </a:fld>
            <a:endParaRPr lang="en-GB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66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/>
  <p:txStyles>
    <p:titleStyle>
      <a:lvl1pPr marL="0" marR="0" indent="0" algn="l" defTabSz="241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9" b="0" i="0" u="none" strike="noStrike" cap="none" spc="0" baseline="0">
          <a:ln>
            <a:noFill/>
          </a:ln>
          <a:solidFill>
            <a:srgbClr val="E94E1B"/>
          </a:solidFill>
          <a:uFillTx/>
          <a:latin typeface="+mj-lt"/>
          <a:ea typeface="+mj-ea"/>
          <a:cs typeface="+mj-cs"/>
          <a:sym typeface="PFDinTextPro-Medium"/>
        </a:defRPr>
      </a:lvl1pPr>
      <a:lvl2pPr marL="0" marR="0" indent="120538" algn="l" defTabSz="241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9" b="0" i="0" u="none" strike="noStrike" cap="none" spc="0" baseline="0">
          <a:ln>
            <a:noFill/>
          </a:ln>
          <a:solidFill>
            <a:srgbClr val="E94E1B"/>
          </a:solidFill>
          <a:uFillTx/>
          <a:latin typeface="+mj-lt"/>
          <a:ea typeface="+mj-ea"/>
          <a:cs typeface="+mj-cs"/>
          <a:sym typeface="PFDinTextPro-Medium"/>
        </a:defRPr>
      </a:lvl2pPr>
      <a:lvl3pPr marL="0" marR="0" indent="241075" algn="l" defTabSz="241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9" b="0" i="0" u="none" strike="noStrike" cap="none" spc="0" baseline="0">
          <a:ln>
            <a:noFill/>
          </a:ln>
          <a:solidFill>
            <a:srgbClr val="E94E1B"/>
          </a:solidFill>
          <a:uFillTx/>
          <a:latin typeface="+mj-lt"/>
          <a:ea typeface="+mj-ea"/>
          <a:cs typeface="+mj-cs"/>
          <a:sym typeface="PFDinTextPro-Medium"/>
        </a:defRPr>
      </a:lvl3pPr>
      <a:lvl4pPr marL="0" marR="0" indent="361613" algn="l" defTabSz="241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9" b="0" i="0" u="none" strike="noStrike" cap="none" spc="0" baseline="0">
          <a:ln>
            <a:noFill/>
          </a:ln>
          <a:solidFill>
            <a:srgbClr val="E94E1B"/>
          </a:solidFill>
          <a:uFillTx/>
          <a:latin typeface="+mj-lt"/>
          <a:ea typeface="+mj-ea"/>
          <a:cs typeface="+mj-cs"/>
          <a:sym typeface="PFDinTextPro-Medium"/>
        </a:defRPr>
      </a:lvl4pPr>
      <a:lvl5pPr marL="0" marR="0" indent="482150" algn="l" defTabSz="241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9" b="0" i="0" u="none" strike="noStrike" cap="none" spc="0" baseline="0">
          <a:ln>
            <a:noFill/>
          </a:ln>
          <a:solidFill>
            <a:srgbClr val="E94E1B"/>
          </a:solidFill>
          <a:uFillTx/>
          <a:latin typeface="+mj-lt"/>
          <a:ea typeface="+mj-ea"/>
          <a:cs typeface="+mj-cs"/>
          <a:sym typeface="PFDinTextPro-Medium"/>
        </a:defRPr>
      </a:lvl5pPr>
      <a:lvl6pPr marL="0" marR="0" indent="602687" algn="l" defTabSz="241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9" b="0" i="0" u="none" strike="noStrike" cap="none" spc="0" baseline="0">
          <a:ln>
            <a:noFill/>
          </a:ln>
          <a:solidFill>
            <a:srgbClr val="E94E1B"/>
          </a:solidFill>
          <a:uFillTx/>
          <a:latin typeface="+mj-lt"/>
          <a:ea typeface="+mj-ea"/>
          <a:cs typeface="+mj-cs"/>
          <a:sym typeface="PFDinTextPro-Medium"/>
        </a:defRPr>
      </a:lvl6pPr>
      <a:lvl7pPr marL="0" marR="0" indent="723225" algn="l" defTabSz="241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9" b="0" i="0" u="none" strike="noStrike" cap="none" spc="0" baseline="0">
          <a:ln>
            <a:noFill/>
          </a:ln>
          <a:solidFill>
            <a:srgbClr val="E94E1B"/>
          </a:solidFill>
          <a:uFillTx/>
          <a:latin typeface="+mj-lt"/>
          <a:ea typeface="+mj-ea"/>
          <a:cs typeface="+mj-cs"/>
          <a:sym typeface="PFDinTextPro-Medium"/>
        </a:defRPr>
      </a:lvl7pPr>
      <a:lvl8pPr marL="0" marR="0" indent="843763" algn="l" defTabSz="241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9" b="0" i="0" u="none" strike="noStrike" cap="none" spc="0" baseline="0">
          <a:ln>
            <a:noFill/>
          </a:ln>
          <a:solidFill>
            <a:srgbClr val="E94E1B"/>
          </a:solidFill>
          <a:uFillTx/>
          <a:latin typeface="+mj-lt"/>
          <a:ea typeface="+mj-ea"/>
          <a:cs typeface="+mj-cs"/>
          <a:sym typeface="PFDinTextPro-Medium"/>
        </a:defRPr>
      </a:lvl8pPr>
      <a:lvl9pPr marL="0" marR="0" indent="964300" algn="l" defTabSz="241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9" b="0" i="0" u="none" strike="noStrike" cap="none" spc="0" baseline="0">
          <a:ln>
            <a:noFill/>
          </a:ln>
          <a:solidFill>
            <a:srgbClr val="E94E1B"/>
          </a:solidFill>
          <a:uFillTx/>
          <a:latin typeface="+mj-lt"/>
          <a:ea typeface="+mj-ea"/>
          <a:cs typeface="+mj-cs"/>
          <a:sym typeface="PFDinTextPro-Medium"/>
        </a:defRPr>
      </a:lvl9pPr>
    </p:titleStyle>
    <p:bodyStyle>
      <a:lvl1pPr marL="234378" marR="0" indent="-234378" algn="l" defTabSz="30804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68756" marR="0" indent="-234378" algn="l" defTabSz="30804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03136" marR="0" indent="-234378" algn="l" defTabSz="30804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37514" marR="0" indent="-234378" algn="l" defTabSz="30804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71893" marR="0" indent="-234378" algn="l" defTabSz="30804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06271" marR="0" indent="-234378" algn="l" defTabSz="30804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0649" marR="0" indent="-234378" algn="l" defTabSz="30804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75027" marR="0" indent="-234378" algn="l" defTabSz="30804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09407" marR="0" indent="-234378" algn="l" defTabSz="30804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80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20538" algn="ctr" defTabSz="3080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41075" algn="ctr" defTabSz="3080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61613" algn="ctr" defTabSz="3080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82150" algn="ctr" defTabSz="3080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02687" algn="ctr" defTabSz="3080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723225" algn="ctr" defTabSz="3080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43763" algn="ctr" defTabSz="3080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64300" algn="ctr" defTabSz="3080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102B-0D29-4091-BACF-9DBA362562D9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18DB-F609-4E20-91F8-6181EFAA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6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07524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59657E-647A-4328-B0E9-DC6BE49FDA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48" y="6379140"/>
            <a:ext cx="1468032" cy="2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4959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4959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959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959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4959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D484916-B032-46D7-911C-87A359284903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C56434-B9F0-49A7-B938-E30EE170DA91}" type="slidenum">
              <a:rPr lang="en-US" alt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8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65" charset="0"/>
          <a:cs typeface="Geneva" pitchFamily="-65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0"/>
          <a:cs typeface="Geneva" pitchFamily="-65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0"/>
          <a:cs typeface="Geneva" pitchFamily="-65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0"/>
          <a:cs typeface="Geneva" pitchFamily="-65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0"/>
          <a:cs typeface="Geneva" pitchFamily="-65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0"/>
          <a:cs typeface="Geneva" pitchFamily="-65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0"/>
          <a:cs typeface="Geneva" pitchFamily="-65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0"/>
          <a:cs typeface="Geneva" pitchFamily="-65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0"/>
          <a:cs typeface="Geneva" pitchFamily="-65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-65" charset="0"/>
          <a:cs typeface="Geneva" pitchFamily="-65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-65" charset="0"/>
          <a:cs typeface="Geneva" pitchFamily="-65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-65" charset="0"/>
          <a:cs typeface="Geneva" pitchFamily="-65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-65" charset="0"/>
          <a:cs typeface="Geneva" pitchFamily="-65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-65" charset="0"/>
          <a:cs typeface="Geneva" pitchFamily="-65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262" y="1196976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262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9262" y="6453188"/>
            <a:ext cx="82090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62" b="1">
              <a:solidFill>
                <a:srgbClr val="000000"/>
              </a:solidFill>
            </a:endParaRPr>
          </a:p>
        </p:txBody>
      </p:sp>
      <p:pic>
        <p:nvPicPr>
          <p:cNvPr id="1029" name="Picture 1" descr="LG_Association_RGB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260351"/>
            <a:ext cx="112541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+mn-ea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+mn-ea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+mn-ea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+mn-ea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ose.doran@local.gov.uk" TargetMode="Externa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Financial Exclusion and Poverty</a:t>
            </a:r>
            <a:br>
              <a:rPr lang="en-GB" sz="4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4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Historic Trends in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Monday, 19 November 2018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Leeds Civic Hall</a:t>
            </a:r>
          </a:p>
          <a:p>
            <a:pPr marL="0" indent="0">
              <a:buNone/>
            </a:pPr>
            <a:endParaRPr lang="en-GB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If tweeting please use </a:t>
            </a:r>
            <a:r>
              <a:rPr lang="en-GB" sz="4000" b="1" dirty="0" smtClean="0">
                <a:solidFill>
                  <a:schemeClr val="bg1"/>
                </a:solidFill>
              </a:rPr>
              <a:t>#</a:t>
            </a:r>
            <a:r>
              <a:rPr lang="en-GB" sz="4000" b="1" dirty="0" err="1">
                <a:solidFill>
                  <a:schemeClr val="bg1"/>
                </a:solidFill>
              </a:rPr>
              <a:t>L</a:t>
            </a:r>
            <a:r>
              <a:rPr lang="en-GB" sz="4000" b="1" dirty="0" err="1" smtClean="0">
                <a:solidFill>
                  <a:schemeClr val="bg1"/>
                </a:solidFill>
              </a:rPr>
              <a:t>eedsFI</a:t>
            </a:r>
            <a:endParaRPr lang="en-GB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38163" y="625475"/>
            <a:ext cx="8074025" cy="471488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Studies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76263" y="1468438"/>
            <a:ext cx="7997825" cy="4192587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D0D0D"/>
                </a:solidFill>
              </a:rPr>
              <a:t>Evolution of Financial Inclusion</a:t>
            </a:r>
          </a:p>
          <a:p>
            <a:pPr algn="l" eaLnBrk="1" hangingPunct="1"/>
            <a:r>
              <a:rPr lang="en-US" altLang="en-US" sz="2800" b="1" dirty="0" smtClean="0">
                <a:solidFill>
                  <a:srgbClr val="0D0D0D"/>
                </a:solidFill>
              </a:rPr>
              <a:t>in Leeds since 2004 </a:t>
            </a:r>
            <a:r>
              <a:rPr lang="en-US" altLang="en-US" sz="2800" dirty="0" smtClean="0">
                <a:solidFill>
                  <a:srgbClr val="0D0D0D"/>
                </a:solidFill>
              </a:rPr>
              <a:t>– </a:t>
            </a:r>
            <a:r>
              <a:rPr lang="en-US" altLang="en-US" sz="2600" dirty="0" smtClean="0">
                <a:solidFill>
                  <a:srgbClr val="0D0D0D"/>
                </a:solidFill>
              </a:rPr>
              <a:t>University of </a:t>
            </a:r>
            <a:r>
              <a:rPr lang="en-US" altLang="en-US" sz="2600" dirty="0" err="1" smtClean="0">
                <a:solidFill>
                  <a:srgbClr val="0D0D0D"/>
                </a:solidFill>
              </a:rPr>
              <a:t>Salford</a:t>
            </a:r>
            <a:r>
              <a:rPr lang="en-US" altLang="en-US" sz="2600" dirty="0" smtClean="0">
                <a:solidFill>
                  <a:srgbClr val="0D0D0D"/>
                </a:solidFill>
              </a:rPr>
              <a:t> – 2010</a:t>
            </a:r>
          </a:p>
          <a:p>
            <a:pPr algn="l" eaLnBrk="1" hangingPunct="1"/>
            <a:endParaRPr lang="en-US" altLang="en-US" sz="2800" b="1" dirty="0" smtClean="0">
              <a:solidFill>
                <a:srgbClr val="0D0D0D"/>
              </a:solidFill>
            </a:endParaRPr>
          </a:p>
          <a:p>
            <a:pPr algn="l" eaLnBrk="1" hangingPunct="1"/>
            <a:r>
              <a:rPr lang="en-US" altLang="en-US" sz="2800" b="1" dirty="0" smtClean="0">
                <a:solidFill>
                  <a:srgbClr val="0D0D0D"/>
                </a:solidFill>
              </a:rPr>
              <a:t>Problem Gambling in Leeds </a:t>
            </a:r>
            <a:r>
              <a:rPr lang="en-US" altLang="en-US" sz="2800" dirty="0" smtClean="0">
                <a:solidFill>
                  <a:srgbClr val="0D0D0D"/>
                </a:solidFill>
              </a:rPr>
              <a:t>– </a:t>
            </a:r>
            <a:r>
              <a:rPr lang="en-US" altLang="en-US" sz="2600" dirty="0" smtClean="0">
                <a:solidFill>
                  <a:srgbClr val="0D0D0D"/>
                </a:solidFill>
              </a:rPr>
              <a:t>Leeds Beckett</a:t>
            </a:r>
          </a:p>
          <a:p>
            <a:pPr algn="l" eaLnBrk="1" hangingPunct="1"/>
            <a:r>
              <a:rPr lang="en-US" altLang="en-US" sz="2600" dirty="0" smtClean="0">
                <a:solidFill>
                  <a:srgbClr val="0D0D0D"/>
                </a:solidFill>
              </a:rPr>
              <a:t>University – 2016</a:t>
            </a:r>
          </a:p>
          <a:p>
            <a:pPr algn="l" eaLnBrk="1" hangingPunct="1"/>
            <a:endParaRPr lang="en-US" altLang="en-US" sz="2800" b="1" dirty="0" smtClean="0">
              <a:solidFill>
                <a:srgbClr val="0D0D0D"/>
              </a:solidFill>
            </a:endParaRPr>
          </a:p>
          <a:p>
            <a:pPr algn="l" eaLnBrk="1" hangingPunct="1"/>
            <a:r>
              <a:rPr lang="en-US" altLang="en-US" sz="2800" b="1" dirty="0" smtClean="0">
                <a:solidFill>
                  <a:srgbClr val="0D0D0D"/>
                </a:solidFill>
              </a:rPr>
              <a:t>Financial Exclusion and Poverty </a:t>
            </a:r>
            <a:r>
              <a:rPr lang="en-US" altLang="en-US" sz="2800" dirty="0" smtClean="0">
                <a:solidFill>
                  <a:srgbClr val="0D0D0D"/>
                </a:solidFill>
              </a:rPr>
              <a:t>– </a:t>
            </a:r>
            <a:r>
              <a:rPr lang="en-US" altLang="en-US" sz="2600" dirty="0" smtClean="0">
                <a:solidFill>
                  <a:srgbClr val="0D0D0D"/>
                </a:solidFill>
              </a:rPr>
              <a:t>University</a:t>
            </a:r>
          </a:p>
          <a:p>
            <a:pPr algn="l" eaLnBrk="1" hangingPunct="1"/>
            <a:r>
              <a:rPr lang="en-US" altLang="en-US" sz="2600" dirty="0" smtClean="0">
                <a:solidFill>
                  <a:srgbClr val="0D0D0D"/>
                </a:solidFill>
              </a:rPr>
              <a:t>of </a:t>
            </a:r>
            <a:r>
              <a:rPr lang="en-US" altLang="en-US" sz="2600" dirty="0" err="1" smtClean="0">
                <a:solidFill>
                  <a:srgbClr val="0D0D0D"/>
                </a:solidFill>
              </a:rPr>
              <a:t>Salford</a:t>
            </a:r>
            <a:r>
              <a:rPr lang="en-US" altLang="en-US" sz="2600" dirty="0" smtClean="0">
                <a:solidFill>
                  <a:srgbClr val="0D0D0D"/>
                </a:solidFill>
              </a:rPr>
              <a:t> - 2018</a:t>
            </a:r>
          </a:p>
          <a:p>
            <a:pPr algn="l" eaLnBrk="1" hangingPunct="1"/>
            <a:endParaRPr lang="en-US" altLang="en-US" sz="2800" dirty="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28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sz="3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3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sz="3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Professor Karl </a:t>
            </a:r>
            <a:r>
              <a:rPr lang="en-GB" b="1" dirty="0" err="1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Dayson</a:t>
            </a:r>
            <a:r>
              <a:rPr lang="en-GB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and Dr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Pål</a:t>
            </a:r>
            <a:r>
              <a:rPr lang="en-GB" b="1" dirty="0">
                <a:latin typeface="+mn-lt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Vik </a:t>
            </a:r>
            <a:r>
              <a:rPr lang="en-GB" dirty="0"/>
              <a:t/>
            </a:r>
            <a:br>
              <a:rPr lang="en-GB" dirty="0"/>
            </a:br>
            <a:r>
              <a:rPr lang="en-GB" sz="3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sz="3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sz="3000" b="1" dirty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2563"/>
            <a:ext cx="7886700" cy="3607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Community Finance Solutions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University of Salford</a:t>
            </a:r>
          </a:p>
          <a:p>
            <a:pPr marL="0" indent="0">
              <a:buNone/>
            </a:pPr>
            <a:endParaRPr lang="en-GB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Helen </a:t>
            </a:r>
            <a:r>
              <a:rPr lang="en-GB" sz="4000" b="1" dirty="0" err="1">
                <a:solidFill>
                  <a:schemeClr val="bg1"/>
                </a:solidFill>
              </a:rPr>
              <a:t>Hardcastle</a:t>
            </a:r>
            <a:r>
              <a:rPr lang="en-GB" sz="4000" b="1" dirty="0">
                <a:solidFill>
                  <a:schemeClr val="bg1"/>
                </a:solidFill>
              </a:rPr>
              <a:t> and Miles Crosby</a:t>
            </a:r>
          </a:p>
          <a:p>
            <a:pPr marL="0" indent="0">
              <a:buNone/>
            </a:pPr>
            <a:r>
              <a:rPr lang="en-GB" sz="4000" b="1" dirty="0" err="1">
                <a:solidFill>
                  <a:schemeClr val="bg1"/>
                </a:solidFill>
              </a:rPr>
              <a:t>Qa</a:t>
            </a:r>
            <a:r>
              <a:rPr lang="en-GB" sz="4000" b="1" dirty="0">
                <a:solidFill>
                  <a:schemeClr val="bg1"/>
                </a:solidFill>
              </a:rPr>
              <a:t> Research</a:t>
            </a:r>
          </a:p>
          <a:p>
            <a:pPr marL="0" indent="0">
              <a:buNone/>
            </a:pPr>
            <a:endParaRPr lang="en-GB" sz="2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olour Logo.pdf" descr="Colour Logo.pdf"/>
          <p:cNvPicPr>
            <a:picLocks noChangeAspect="1"/>
          </p:cNvPicPr>
          <p:nvPr/>
        </p:nvPicPr>
        <p:blipFill>
          <a:blip r:embed="rId2" cstate="print">
            <a:extLst/>
          </a:blip>
          <a:srcRect l="114" r="114"/>
          <a:stretch>
            <a:fillRect/>
          </a:stretch>
        </p:blipFill>
        <p:spPr>
          <a:xfrm>
            <a:off x="1479990" y="1367221"/>
            <a:ext cx="1073417" cy="379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ALFORD LOGO_CMYK_PRINT_300.jpg" descr="SALFORD LOGO_CMYK_PRINT_300.jpg"/>
          <p:cNvPicPr>
            <a:picLocks noChangeAspect="1"/>
          </p:cNvPicPr>
          <p:nvPr/>
        </p:nvPicPr>
        <p:blipFill>
          <a:blip r:embed="rId3" cstate="print">
            <a:extLst/>
          </a:blip>
          <a:srcRect t="11931" b="11931"/>
          <a:stretch>
            <a:fillRect/>
          </a:stretch>
        </p:blipFill>
        <p:spPr>
          <a:xfrm>
            <a:off x="1299162" y="5220276"/>
            <a:ext cx="1169144" cy="55724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Why context matters – Cultural and historical origins of business finance support in Germany, US and UK"/>
          <p:cNvSpPr/>
          <p:nvPr/>
        </p:nvSpPr>
        <p:spPr>
          <a:xfrm>
            <a:off x="1476880" y="2309942"/>
            <a:ext cx="5306903" cy="1346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Research into financial inclusion in Leeds – Presentation of findings</a:t>
            </a:r>
            <a:endParaRPr sz="2109" kern="0" dirty="0"/>
          </a:p>
        </p:txBody>
      </p:sp>
      <p:pic>
        <p:nvPicPr>
          <p:cNvPr id="122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74837" y="3700251"/>
            <a:ext cx="5228129" cy="3656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Dr Pål Vik…"/>
          <p:cNvSpPr/>
          <p:nvPr/>
        </p:nvSpPr>
        <p:spPr>
          <a:xfrm>
            <a:off x="1493885" y="3917031"/>
            <a:ext cx="2850289" cy="113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r>
              <a:rPr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Dr </a:t>
            </a:r>
            <a:r>
              <a:rPr sz="949" kern="0" dirty="0" err="1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Pål</a:t>
            </a:r>
            <a:r>
              <a:rPr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 Vik</a:t>
            </a:r>
            <a:r>
              <a:rPr lang="en-GB"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 and Prof Karl </a:t>
            </a:r>
            <a:r>
              <a:rPr lang="en-GB" sz="949" kern="0" dirty="0" err="1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Dayson</a:t>
            </a:r>
            <a:endParaRPr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r>
              <a:rPr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Community Finance Solutions, University of Salford</a:t>
            </a: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r>
              <a:rPr lang="en-GB"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Helen </a:t>
            </a:r>
            <a:r>
              <a:rPr lang="en-GB" sz="949" kern="0" dirty="0" err="1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Hardcastle</a:t>
            </a:r>
            <a:r>
              <a:rPr lang="en-GB"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 and Miles Crosby</a:t>
            </a: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r>
              <a:rPr lang="en-GB" sz="949" kern="0" dirty="0" err="1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Qa</a:t>
            </a:r>
            <a:r>
              <a:rPr lang="en-GB"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 Research</a:t>
            </a: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r>
              <a:rPr lang="en-GB" sz="949" kern="0" dirty="0" smtClean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19</a:t>
            </a:r>
            <a:r>
              <a:rPr lang="en-GB" sz="949" kern="0" baseline="3000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 </a:t>
            </a:r>
            <a:r>
              <a:rPr lang="en-GB" sz="949" kern="0" dirty="0" smtClean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November </a:t>
            </a:r>
            <a:r>
              <a:rPr lang="en-GB"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2018, Leeds Civic Hall, Leeds</a:t>
            </a: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</p:txBody>
      </p:sp>
      <p:pic>
        <p:nvPicPr>
          <p:cNvPr id="1026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24" y="1289463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137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474006" y="2213873"/>
            <a:ext cx="5242355" cy="1405000"/>
          </a:xfrm>
          <a:prstGeom prst="rect">
            <a:avLst/>
          </a:prstGeom>
        </p:spPr>
        <p:txBody>
          <a:bodyPr lIns="24110" tIns="24110" rIns="24110" bIns="24110" anchor="t">
            <a:normAutofit fontScale="70000" lnSpcReduction="20000"/>
          </a:bodyPr>
          <a:lstStyle/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Objectives of study:</a:t>
            </a:r>
            <a:endParaRPr lang="en-GB" dirty="0"/>
          </a:p>
          <a:p>
            <a:pPr marL="482150" lvl="1" indent="-241075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Determine evolution of financial exclusion and poverty in Leeds since 2004 and 2010 surveys</a:t>
            </a:r>
          </a:p>
          <a:p>
            <a:pPr marL="482150" lvl="1" indent="-241075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Analyse effectiveness of financial inclusion services and interventions by Leeds CC and partners</a:t>
            </a:r>
            <a:endParaRPr lang="en-GB" dirty="0"/>
          </a:p>
        </p:txBody>
      </p:sp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Overview of study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10119" y="3694821"/>
          <a:ext cx="5235324" cy="1094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6149"/>
                <a:gridCol w="1196149"/>
                <a:gridCol w="1421513"/>
                <a:gridCol w="1421513"/>
              </a:tblGrid>
              <a:tr h="276821"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rgbClr val="E94E1B"/>
                        </a:solidFill>
                        <a:latin typeface="+mj-lt"/>
                      </a:endParaRPr>
                    </a:p>
                  </a:txBody>
                  <a:tcPr marL="48221" marR="48221" marT="24110" marB="241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E94E1B"/>
                          </a:solidFill>
                          <a:latin typeface="+mj-lt"/>
                        </a:rPr>
                        <a:t>2004 survey</a:t>
                      </a:r>
                      <a:endParaRPr lang="en-GB" sz="1500" dirty="0">
                        <a:solidFill>
                          <a:srgbClr val="E94E1B"/>
                        </a:solidFill>
                        <a:latin typeface="+mj-lt"/>
                      </a:endParaRPr>
                    </a:p>
                  </a:txBody>
                  <a:tcPr marL="48221" marR="48221" marT="24110" marB="241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E94E1B"/>
                          </a:solidFill>
                          <a:latin typeface="+mj-lt"/>
                        </a:rPr>
                        <a:t>2010 survey</a:t>
                      </a:r>
                      <a:endParaRPr lang="en-GB" sz="1500" dirty="0">
                        <a:solidFill>
                          <a:srgbClr val="E94E1B"/>
                        </a:solidFill>
                        <a:latin typeface="+mj-lt"/>
                      </a:endParaRPr>
                    </a:p>
                  </a:txBody>
                  <a:tcPr marL="48221" marR="48221" marT="24110" marB="241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E94E1B"/>
                          </a:solidFill>
                          <a:latin typeface="+mj-lt"/>
                        </a:rPr>
                        <a:t>2018 survey</a:t>
                      </a:r>
                      <a:endParaRPr lang="en-GB" sz="1500" dirty="0">
                        <a:solidFill>
                          <a:srgbClr val="E94E1B"/>
                        </a:solidFill>
                        <a:latin typeface="+mj-lt"/>
                      </a:endParaRPr>
                    </a:p>
                  </a:txBody>
                  <a:tcPr marL="48221" marR="48221" marT="24110" marB="241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317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>
                          <a:solidFill>
                            <a:srgbClr val="6A6D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Deprived areas</a:t>
                      </a:r>
                      <a:endParaRPr lang="en-GB" sz="1100" dirty="0">
                        <a:solidFill>
                          <a:srgbClr val="6A6D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21" marR="48221" marT="24110" marB="241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6A6D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  <a:endParaRPr lang="en-GB" sz="1100" dirty="0">
                        <a:solidFill>
                          <a:srgbClr val="6A6D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21" marR="48221" marT="24110" marB="241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94E1B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rgbClr val="6A6D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</a:t>
                      </a:r>
                      <a:endParaRPr lang="en-GB" sz="1100" dirty="0">
                        <a:solidFill>
                          <a:srgbClr val="6A6D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21" marR="48221" marT="24110" marB="241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94E1B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rgbClr val="6A6D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</a:t>
                      </a:r>
                      <a:endParaRPr lang="en-GB" sz="1100" dirty="0">
                        <a:solidFill>
                          <a:srgbClr val="6A6D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21" marR="48221" marT="24110" marB="241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161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>
                          <a:solidFill>
                            <a:srgbClr val="6A6D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Economically average</a:t>
                      </a:r>
                      <a:endParaRPr lang="en-GB" sz="1100" dirty="0">
                        <a:solidFill>
                          <a:srgbClr val="6A6D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21" marR="48221" marT="24110" marB="241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6A6D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21" marR="48221" marT="24110" marB="241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94E1B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100" baseline="0" dirty="0" smtClean="0">
                          <a:solidFill>
                            <a:srgbClr val="6A6D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GB" sz="1100" dirty="0">
                        <a:solidFill>
                          <a:srgbClr val="6A6D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21" marR="48221" marT="24110" marB="241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94E1B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rgbClr val="6A6D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GB" sz="1100" dirty="0">
                        <a:solidFill>
                          <a:srgbClr val="6A6D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21" marR="48221" marT="24110" marB="241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94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59" y="5270673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90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495824" y="1644279"/>
            <a:ext cx="5430134" cy="1025270"/>
          </a:xfrm>
          <a:prstGeom prst="rect">
            <a:avLst/>
          </a:prstGeom>
        </p:spPr>
        <p:txBody>
          <a:bodyPr lIns="24110" tIns="24110" rIns="24110" bIns="24110" anchor="t">
            <a:normAutofit fontScale="62500" lnSpcReduction="20000"/>
          </a:bodyPr>
          <a:lstStyle/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/>
              <a:t>The sample for the research designed to: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Replicate </a:t>
            </a:r>
            <a:r>
              <a:rPr lang="en-GB" dirty="0"/>
              <a:t>as far as possible the areas chosen in 2010.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Be representative in terms of the population of these areas at the 2011 Census</a:t>
            </a:r>
            <a:r>
              <a:rPr lang="en-GB" dirty="0" smtClean="0"/>
              <a:t>.</a:t>
            </a:r>
            <a:endParaRPr lang="en-GB" sz="316" dirty="0"/>
          </a:p>
        </p:txBody>
      </p:sp>
      <p:sp>
        <p:nvSpPr>
          <p:cNvPr id="126" name="Presentation Structure"/>
          <p:cNvSpPr/>
          <p:nvPr/>
        </p:nvSpPr>
        <p:spPr>
          <a:xfrm>
            <a:off x="1490240" y="1173539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Sampling – deprived sample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58265" y="1512712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89" y="5270673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ket failure in business finance…"/>
          <p:cNvSpPr>
            <a:spLocks noGrp="1"/>
          </p:cNvSpPr>
          <p:nvPr/>
        </p:nvSpPr>
        <p:spPr>
          <a:xfrm>
            <a:off x="1453072" y="2640108"/>
            <a:ext cx="2012567" cy="303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24110" tIns="24110" rIns="24110" bIns="24110" numCol="1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41075" lvl="1" indent="0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Survey areas: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Beeston Hill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Belle Isle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 err="1">
                <a:latin typeface="Arial"/>
                <a:ea typeface="Arial"/>
                <a:cs typeface="Arial"/>
                <a:sym typeface="Arial"/>
              </a:rPr>
              <a:t>Gipton</a:t>
            </a:r>
            <a:endParaRPr lang="en-GB" sz="1265" kern="0" dirty="0">
              <a:latin typeface="Arial"/>
              <a:ea typeface="Arial"/>
              <a:cs typeface="Arial"/>
              <a:sym typeface="Arial"/>
            </a:endParaRP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 err="1">
                <a:latin typeface="Arial"/>
                <a:ea typeface="Arial"/>
                <a:cs typeface="Arial"/>
                <a:sym typeface="Arial"/>
              </a:rPr>
              <a:t>Halton</a:t>
            </a: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 Moor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 err="1">
                <a:latin typeface="Arial"/>
                <a:ea typeface="Arial"/>
                <a:cs typeface="Arial"/>
                <a:sym typeface="Arial"/>
              </a:rPr>
              <a:t>Harehills</a:t>
            </a:r>
            <a:endParaRPr lang="en-GB" sz="1265" kern="0" dirty="0">
              <a:latin typeface="Arial"/>
              <a:ea typeface="Arial"/>
              <a:cs typeface="Arial"/>
              <a:sym typeface="Arial"/>
            </a:endParaRP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 err="1">
                <a:latin typeface="Arial"/>
                <a:ea typeface="Arial"/>
                <a:cs typeface="Arial"/>
                <a:sym typeface="Arial"/>
              </a:rPr>
              <a:t>Holbeck</a:t>
            </a:r>
            <a:endParaRPr lang="en-GB" sz="1265" kern="0" dirty="0">
              <a:latin typeface="Arial"/>
              <a:ea typeface="Arial"/>
              <a:cs typeface="Arial"/>
              <a:sym typeface="Arial"/>
            </a:endParaRP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Lincoln Green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Little London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Richmond Hill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 err="1">
                <a:latin typeface="Arial"/>
                <a:ea typeface="Arial"/>
                <a:cs typeface="Arial"/>
                <a:sym typeface="Arial"/>
              </a:rPr>
              <a:t>Seacroft</a:t>
            </a:r>
            <a:endParaRPr lang="en-GB" sz="1265" kern="0" dirty="0">
              <a:latin typeface="Arial"/>
              <a:ea typeface="Arial"/>
              <a:cs typeface="Arial"/>
              <a:sym typeface="Arial"/>
            </a:endParaRP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South Farm Road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8211" y="2640517"/>
            <a:ext cx="3429000" cy="2851550"/>
          </a:xfrm>
          <a:prstGeom prst="rect">
            <a:avLst/>
          </a:prstGeom>
        </p:spPr>
        <p:txBody>
          <a:bodyPr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41075" lvl="1" indent="0" algn="l" defTabSz="241075">
              <a:spcBef>
                <a:spcPts val="264"/>
              </a:spcBef>
              <a:buClr>
                <a:srgbClr val="DE6A10"/>
              </a:buClr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Profile of sample:</a:t>
            </a: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844" kern="0" dirty="0">
                <a:latin typeface="Arial"/>
                <a:ea typeface="Arial"/>
                <a:cs typeface="Arial"/>
                <a:sym typeface="Arial"/>
              </a:rPr>
              <a:t>Unweighted</a:t>
            </a:r>
            <a:r>
              <a:rPr lang="en-GB" sz="738" kern="0" dirty="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844" b="1" kern="0" dirty="0">
                <a:latin typeface="Arial"/>
                <a:ea typeface="Arial"/>
                <a:cs typeface="Arial"/>
                <a:sym typeface="Arial"/>
              </a:rPr>
              <a:t>Weighted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TOTAL				602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602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Age 18-34			36%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42%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Age 35-54			37%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35%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Age 55+			27%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23%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tabLst>
                <a:tab pos="241075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Males				45%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		48%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Females			55%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52%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White				68%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66%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BME				32%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34%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In employment	41%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		51%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Unemployed		10%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12%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Econ. Inactive		49%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1795180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495824" y="1644279"/>
            <a:ext cx="5430134" cy="1025270"/>
          </a:xfrm>
          <a:prstGeom prst="rect">
            <a:avLst/>
          </a:prstGeom>
        </p:spPr>
        <p:txBody>
          <a:bodyPr lIns="24110" tIns="24110" rIns="24110" bIns="24110" anchor="t">
            <a:normAutofit fontScale="62500" lnSpcReduction="20000"/>
          </a:bodyPr>
          <a:lstStyle/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/>
              <a:t>The sample for the research designed to: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Replicate </a:t>
            </a:r>
            <a:r>
              <a:rPr lang="en-GB" dirty="0"/>
              <a:t>as far as possible the areas chosen in 2010.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Be representative in terms of the population of these areas at the 2011 Census</a:t>
            </a:r>
            <a:r>
              <a:rPr lang="en-GB" dirty="0" smtClean="0"/>
              <a:t>.</a:t>
            </a:r>
            <a:endParaRPr lang="en-GB" sz="316" dirty="0"/>
          </a:p>
        </p:txBody>
      </p:sp>
      <p:sp>
        <p:nvSpPr>
          <p:cNvPr id="126" name="Presentation Structure"/>
          <p:cNvSpPr/>
          <p:nvPr/>
        </p:nvSpPr>
        <p:spPr>
          <a:xfrm>
            <a:off x="1490240" y="1173539"/>
            <a:ext cx="5625961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Sampling – economically average sample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58265" y="1512712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89" y="5270673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ket failure in business finance…"/>
          <p:cNvSpPr>
            <a:spLocks noGrp="1"/>
          </p:cNvSpPr>
          <p:nvPr/>
        </p:nvSpPr>
        <p:spPr>
          <a:xfrm>
            <a:off x="1453072" y="2640108"/>
            <a:ext cx="2012567" cy="303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4110" tIns="24110" rIns="24110" bIns="24110" numCol="1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41075" lvl="1" indent="0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Survey areas: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Oakwood /</a:t>
            </a:r>
            <a:r>
              <a:rPr lang="en-GB" sz="1265" kern="0" dirty="0" err="1">
                <a:latin typeface="Arial"/>
                <a:ea typeface="Arial"/>
                <a:cs typeface="Arial"/>
                <a:sym typeface="Arial"/>
              </a:rPr>
              <a:t>Gipton</a:t>
            </a: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 Wood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Upper </a:t>
            </a:r>
            <a:r>
              <a:rPr lang="en-GB" sz="1265" kern="0" dirty="0" err="1">
                <a:latin typeface="Arial"/>
                <a:ea typeface="Arial"/>
                <a:cs typeface="Arial"/>
                <a:sym typeface="Arial"/>
              </a:rPr>
              <a:t>Armley</a:t>
            </a:r>
            <a:endParaRPr lang="en-GB" sz="1265" kern="0" dirty="0">
              <a:latin typeface="Arial"/>
              <a:ea typeface="Arial"/>
              <a:cs typeface="Arial"/>
              <a:sym typeface="Arial"/>
            </a:endParaRP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Rothwell</a:t>
            </a:r>
          </a:p>
          <a:p>
            <a:pPr marL="391748" lvl="1" indent="-150674" algn="l" defTabSz="241075" hangingPunct="0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Yeadon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8764" y="2640525"/>
            <a:ext cx="3265676" cy="2981457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41075" lvl="1" indent="0" algn="l" defTabSz="241075">
              <a:spcBef>
                <a:spcPts val="264"/>
              </a:spcBef>
              <a:buClr>
                <a:srgbClr val="DE6A10"/>
              </a:buClr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Profile of sample:</a:t>
            </a: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844" kern="0" dirty="0">
                <a:latin typeface="Arial"/>
                <a:ea typeface="Arial"/>
                <a:cs typeface="Arial"/>
                <a:sym typeface="Arial"/>
              </a:rPr>
              <a:t>Unweighted</a:t>
            </a:r>
            <a:r>
              <a:rPr lang="en-GB" sz="738" kern="0" dirty="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844" b="1" kern="0" dirty="0">
                <a:latin typeface="Arial"/>
                <a:ea typeface="Arial"/>
                <a:cs typeface="Arial"/>
                <a:sym typeface="Arial"/>
              </a:rPr>
              <a:t>Weighted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TOTAL				320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320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Age 18-34			24%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29%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Age 35-54			33%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35%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Age 55+			43%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36%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tabLst>
                <a:tab pos="241075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Males				45%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		48%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Females			55%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52%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White				90%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87%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BME				10%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13%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In employment	</a:t>
            </a:r>
            <a:r>
              <a:rPr lang="en-GB" sz="1265" kern="0" dirty="0" smtClean="0">
                <a:latin typeface="Arial"/>
                <a:ea typeface="Arial"/>
                <a:cs typeface="Arial"/>
                <a:sym typeface="Arial"/>
              </a:rPr>
              <a:t>	51</a:t>
            </a: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%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		59%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Unemployed		04%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05%</a:t>
            </a:r>
          </a:p>
          <a:p>
            <a:pPr marL="391748" lvl="1" indent="-150674" algn="l" defTabSz="241075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kern="0" dirty="0">
                <a:latin typeface="Arial"/>
                <a:ea typeface="Arial"/>
                <a:cs typeface="Arial"/>
                <a:sym typeface="Arial"/>
              </a:rPr>
              <a:t>Econ. Inactive		46%			</a:t>
            </a:r>
            <a:r>
              <a:rPr lang="en-GB" sz="1265" b="1" kern="0" dirty="0">
                <a:latin typeface="Arial"/>
                <a:ea typeface="Arial"/>
                <a:cs typeface="Arial"/>
                <a:sym typeface="Arial"/>
              </a:rPr>
              <a:t>36%</a:t>
            </a:r>
          </a:p>
        </p:txBody>
      </p:sp>
    </p:spTree>
    <p:extLst>
      <p:ext uri="{BB962C8B-B14F-4D97-AF65-F5344CB8AC3E}">
        <p14:creationId xmlns:p14="http://schemas.microsoft.com/office/powerpoint/2010/main" val="3360753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572144" y="2099955"/>
            <a:ext cx="5430134" cy="3227702"/>
          </a:xfrm>
          <a:prstGeom prst="rect">
            <a:avLst/>
          </a:prstGeom>
        </p:spPr>
        <p:txBody>
          <a:bodyPr lIns="24110" tIns="24110" rIns="24110" bIns="24110" anchor="t">
            <a:normAutofit fontScale="85000" lnSpcReduction="20000"/>
          </a:bodyPr>
          <a:lstStyle/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/>
              <a:t>To correct for minor variance between the target sample and the profile of the achieved sample, the deprived sample data was for the 2018 survey was: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>
                <a:solidFill>
                  <a:schemeClr val="tx1"/>
                </a:solidFill>
              </a:rPr>
              <a:t>W</a:t>
            </a:r>
            <a:r>
              <a:rPr lang="en-GB" dirty="0"/>
              <a:t>eighted to 2011 Census profile based on age and employment </a:t>
            </a:r>
            <a:endParaRPr lang="en-GB" dirty="0" smtClean="0"/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Weighted to the to the tenure profile of the 2004 </a:t>
            </a:r>
            <a:r>
              <a:rPr lang="en-GB" dirty="0" smtClean="0"/>
              <a:t>survey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GB" sz="1265" dirty="0"/>
          </a:p>
          <a:p>
            <a:pPr marL="271211" lvl="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>
                <a:latin typeface="Arial"/>
                <a:ea typeface="Arial"/>
                <a:cs typeface="Arial"/>
              </a:rPr>
              <a:t>The economically average sample was;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265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Weighted to 2011 Census profile based on gender, age, ethnicity, and employment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GB" dirty="0" smtClean="0"/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>
                <a:latin typeface="Arial"/>
                <a:ea typeface="Arial"/>
                <a:cs typeface="Arial"/>
              </a:rPr>
              <a:t>Data weighting ensures that the profile of the sample matches the demographic profile of the subject areas, and also that data is comparable over time</a:t>
            </a:r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</p:txBody>
      </p:sp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Sampling – weighting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76880" y="1910092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46" y="5327658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65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572144" y="2099955"/>
            <a:ext cx="5430134" cy="3227702"/>
          </a:xfrm>
          <a:prstGeom prst="rect">
            <a:avLst/>
          </a:prstGeom>
        </p:spPr>
        <p:txBody>
          <a:bodyPr lIns="24110" tIns="24110" rIns="24110" bIns="24110" anchor="t">
            <a:normAutofit/>
          </a:bodyPr>
          <a:lstStyle/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/>
              <a:t>All data presented here has been tested for </a:t>
            </a:r>
            <a:r>
              <a:rPr lang="en-GB" sz="1477" i="1" dirty="0"/>
              <a:t>statistical significance.</a:t>
            </a:r>
            <a:endParaRPr lang="en-GB" sz="1477" dirty="0"/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/>
              <a:t>Data has a natural degree of variance or ‘randomness’ – if the difference between two figures (e.g. 50% and 45%) is </a:t>
            </a:r>
            <a:r>
              <a:rPr lang="en-GB" sz="1477" i="1" dirty="0"/>
              <a:t>statistically significant </a:t>
            </a:r>
            <a:r>
              <a:rPr lang="en-GB" sz="1477" dirty="0"/>
              <a:t>then it means the difference between them is greater than the random variance and there is a measurable difference</a:t>
            </a:r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/>
              <a:t>The degree of random variance is called the </a:t>
            </a:r>
            <a:r>
              <a:rPr lang="en-GB" sz="1477" i="1" dirty="0"/>
              <a:t>standard error</a:t>
            </a:r>
            <a:r>
              <a:rPr lang="en-GB" sz="1477" dirty="0"/>
              <a:t>. For this deprived sample this was +/-3.96%*. A standard error of less than +/-5.0% is said to be </a:t>
            </a:r>
            <a:r>
              <a:rPr lang="en-GB" sz="1477" i="1" dirty="0"/>
              <a:t>statistically robust</a:t>
            </a:r>
            <a:r>
              <a:rPr lang="en-GB" sz="1477" dirty="0"/>
              <a:t> – this means the findings from the sample can be said to reflect the findings for the whole population had everyone been surveyed</a:t>
            </a:r>
            <a:r>
              <a:rPr lang="en-GB" dirty="0"/>
              <a:t>.</a:t>
            </a:r>
          </a:p>
        </p:txBody>
      </p:sp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Sampling – significance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76880" y="1910092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46" y="5327658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ket failure in business finance…"/>
          <p:cNvSpPr txBox="1">
            <a:spLocks/>
          </p:cNvSpPr>
          <p:nvPr/>
        </p:nvSpPr>
        <p:spPr>
          <a:xfrm>
            <a:off x="1648092" y="5376740"/>
            <a:ext cx="5430134" cy="32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24110" tIns="24110" rIns="24110" bIns="24110" anchor="t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 defTabSz="241075" hangingPunct="1">
              <a:spcBef>
                <a:spcPts val="369"/>
              </a:spcBef>
              <a:buClr>
                <a:srgbClr val="DE6A10"/>
              </a:buClr>
              <a:buSzPct val="100000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844" i="1" kern="0" dirty="0">
                <a:latin typeface="Arial"/>
                <a:ea typeface="Arial"/>
                <a:cs typeface="Arial"/>
                <a:sym typeface="Arial"/>
              </a:rPr>
              <a:t>* At 95% confidence interval</a:t>
            </a:r>
            <a:endParaRPr lang="en-GB" sz="949" i="1" kern="0" dirty="0">
              <a:latin typeface="Arial"/>
              <a:ea typeface="Arial"/>
              <a:cs typeface="Arial"/>
              <a:sym typeface="Arial"/>
            </a:endParaRPr>
          </a:p>
          <a:p>
            <a:pPr marL="391748" lvl="1" indent="-150674" algn="r" defTabSz="241075" hangingPunct="1">
              <a:spcBef>
                <a:spcPts val="264"/>
              </a:spcBef>
              <a:buClr>
                <a:srgbClr val="DE6A10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GB" sz="738" i="1" kern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983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572144" y="2289819"/>
            <a:ext cx="5430134" cy="3037838"/>
          </a:xfrm>
          <a:prstGeom prst="rect">
            <a:avLst/>
          </a:prstGeom>
        </p:spPr>
        <p:txBody>
          <a:bodyPr lIns="24110" tIns="24110" rIns="24110" bIns="24110" anchor="t">
            <a:normAutofit fontScale="77500" lnSpcReduction="20000"/>
          </a:bodyPr>
          <a:lstStyle/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>
                <a:solidFill>
                  <a:srgbClr val="6A6D71"/>
                </a:solidFill>
              </a:rPr>
              <a:t>2004: The boom years</a:t>
            </a:r>
            <a:endParaRPr lang="en-GB" sz="1477" dirty="0"/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>
                <a:solidFill>
                  <a:schemeClr val="tx1"/>
                </a:solidFill>
              </a:rPr>
              <a:t>Extended period economic growth; plethora financial inclusion initiatives; build-up of debt in lead up to financial crisis</a:t>
            </a:r>
            <a:endParaRPr lang="en-GB" dirty="0" smtClean="0"/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>
                <a:solidFill>
                  <a:srgbClr val="6A6D71"/>
                </a:solidFill>
              </a:rPr>
              <a:t>2010: Eye of the storm</a:t>
            </a:r>
            <a:endParaRPr lang="en-GB" sz="1477" dirty="0"/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Aftermath financial crisis &amp; recession; credit crunch; job losses; rising debt &amp; repossessions; high levels unemployment</a:t>
            </a:r>
            <a:endParaRPr lang="en-GB" dirty="0"/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>
                <a:solidFill>
                  <a:srgbClr val="6A6D71"/>
                </a:solidFill>
              </a:rPr>
              <a:t>2018: Economic growth and austerity</a:t>
            </a:r>
            <a:endParaRPr lang="en-GB" sz="1477" dirty="0"/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Prolonged period low economic growth; rise precarious work; austerity; welfare reform; periodic growth real incomes; falling unemployment; recovery bank lending</a:t>
            </a:r>
            <a:endParaRPr lang="en-GB" dirty="0"/>
          </a:p>
        </p:txBody>
      </p:sp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Changing context for survey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46" y="5327658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34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olour Logo.pdf" descr="Colour Logo.pdf"/>
          <p:cNvPicPr>
            <a:picLocks noChangeAspect="1"/>
          </p:cNvPicPr>
          <p:nvPr/>
        </p:nvPicPr>
        <p:blipFill>
          <a:blip r:embed="rId2" cstate="print">
            <a:extLst/>
          </a:blip>
          <a:srcRect l="114" r="114"/>
          <a:stretch>
            <a:fillRect/>
          </a:stretch>
        </p:blipFill>
        <p:spPr>
          <a:xfrm>
            <a:off x="1479990" y="1367221"/>
            <a:ext cx="1073417" cy="379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ALFORD LOGO_CMYK_PRINT_300.jpg" descr="SALFORD LOGO_CMYK_PRINT_300.jpg"/>
          <p:cNvPicPr>
            <a:picLocks noChangeAspect="1"/>
          </p:cNvPicPr>
          <p:nvPr/>
        </p:nvPicPr>
        <p:blipFill>
          <a:blip r:embed="rId3" cstate="print">
            <a:extLst/>
          </a:blip>
          <a:srcRect t="11931" b="11931"/>
          <a:stretch>
            <a:fillRect/>
          </a:stretch>
        </p:blipFill>
        <p:spPr>
          <a:xfrm>
            <a:off x="1299162" y="5220276"/>
            <a:ext cx="1169144" cy="55724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Why context matters – Cultural and historical origins of business finance support in Germany, US and UK"/>
          <p:cNvSpPr/>
          <p:nvPr/>
        </p:nvSpPr>
        <p:spPr>
          <a:xfrm>
            <a:off x="1476880" y="2309942"/>
            <a:ext cx="5306903" cy="1346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algn="ctr" hangingPunct="0"/>
            <a:r>
              <a:rPr lang="en-GB" sz="5063" kern="0" dirty="0"/>
              <a:t>Research findings</a:t>
            </a:r>
            <a:endParaRPr sz="5063" kern="0" dirty="0"/>
          </a:p>
        </p:txBody>
      </p:sp>
      <p:pic>
        <p:nvPicPr>
          <p:cNvPr id="122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74837" y="3700251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24" y="1289463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369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4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James Rogers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Director </a:t>
            </a:r>
            <a:endParaRPr lang="en-GB" sz="4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bg1"/>
                </a:solidFill>
              </a:rPr>
              <a:t>Communities </a:t>
            </a:r>
            <a:r>
              <a:rPr lang="en-GB" sz="4000" b="1" dirty="0">
                <a:solidFill>
                  <a:schemeClr val="bg1"/>
                </a:solidFill>
              </a:rPr>
              <a:t>and Environment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Leeds City Council</a:t>
            </a: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Banking exclusion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951876" y="2213875"/>
          <a:ext cx="4480811" cy="304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3238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Banking exclusion – fuel payments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62893" y="1872120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449881" y="2019975"/>
          <a:ext cx="2627067" cy="197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154307" y="2019975"/>
          <a:ext cx="2630324" cy="197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2570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Savings habit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76880" y="1758201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270988" y="2019979"/>
          <a:ext cx="4085753" cy="29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15816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Savings habit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76880" y="1758201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270988" y="2019978"/>
          <a:ext cx="4009807" cy="296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53348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Credit exclusion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488231" y="2251848"/>
          <a:ext cx="2552159" cy="227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102295" y="2251848"/>
          <a:ext cx="2613934" cy="227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36547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Use of credit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103768" y="2251847"/>
          <a:ext cx="4252973" cy="296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45989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Problem debts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88232" y="1834147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/>
          <a:srcRect l="52980" t="31703" r="13055" b="28449"/>
          <a:stretch/>
        </p:blipFill>
        <p:spPr bwMode="auto">
          <a:xfrm>
            <a:off x="1762001" y="2019968"/>
            <a:ext cx="5088378" cy="3237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9177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572144" y="2289819"/>
            <a:ext cx="5430134" cy="3037838"/>
          </a:xfrm>
          <a:prstGeom prst="rect">
            <a:avLst/>
          </a:prstGeom>
        </p:spPr>
        <p:txBody>
          <a:bodyPr lIns="24110" tIns="24110" rIns="24110" bIns="24110" anchor="t">
            <a:normAutofit/>
          </a:bodyPr>
          <a:lstStyle/>
          <a:p>
            <a:pPr marL="271211" lvl="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>
                <a:solidFill>
                  <a:srgbClr val="6A6D71"/>
                </a:solidFill>
              </a:rPr>
              <a:t>Tenure: </a:t>
            </a:r>
            <a:r>
              <a:rPr lang="en-GB" sz="1477" dirty="0">
                <a:solidFill>
                  <a:schemeClr val="tx1"/>
                </a:solidFill>
              </a:rPr>
              <a:t>Social housing tenants more likely to lack access to banking services, use high cost credit and be in financial difficulties</a:t>
            </a:r>
            <a:endParaRPr lang="en-GB" sz="1477" dirty="0"/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>
                <a:solidFill>
                  <a:srgbClr val="6A6D71"/>
                </a:solidFill>
              </a:rPr>
              <a:t>Lone parents: </a:t>
            </a:r>
            <a:r>
              <a:rPr lang="en-GB" sz="1477" dirty="0">
                <a:solidFill>
                  <a:schemeClr val="tx1"/>
                </a:solidFill>
              </a:rPr>
              <a:t>Low</a:t>
            </a:r>
            <a:r>
              <a:rPr lang="en-GB" sz="1477" dirty="0"/>
              <a:t> levels of use of bank services, low levels of savings and a greater propensity to be in debt</a:t>
            </a:r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>
                <a:solidFill>
                  <a:srgbClr val="6A6D71"/>
                </a:solidFill>
              </a:rPr>
              <a:t>Income:</a:t>
            </a:r>
            <a:r>
              <a:rPr lang="en-GB" sz="1477" dirty="0">
                <a:solidFill>
                  <a:schemeClr val="tx1"/>
                </a:solidFill>
              </a:rPr>
              <a:t> People on low incomes and not in work less likely to be banked and to have savings</a:t>
            </a:r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477" dirty="0">
                <a:solidFill>
                  <a:srgbClr val="6A6D71"/>
                </a:solidFill>
              </a:rPr>
              <a:t>Age:</a:t>
            </a:r>
            <a:r>
              <a:rPr lang="en-GB" sz="1477" dirty="0">
                <a:solidFill>
                  <a:schemeClr val="tx1"/>
                </a:solidFill>
              </a:rPr>
              <a:t> Younger age groups less likely to save and more likely to have debt problems</a:t>
            </a:r>
            <a:endParaRPr lang="en-GB" dirty="0"/>
          </a:p>
        </p:txBody>
      </p:sp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Main determinants financial exclusion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46" y="5327658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52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Awareness &amp; use of credit union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270988" y="2251838"/>
          <a:ext cx="4085753" cy="288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25211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Credit union membership by group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4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/>
          <p:nvPr>
            <p:extLst/>
          </p:nvPr>
        </p:nvGraphicFramePr>
        <p:xfrm>
          <a:off x="2217677" y="2175902"/>
          <a:ext cx="4101081" cy="315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1391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Councillor </a:t>
            </a:r>
            <a:r>
              <a:rPr lang="en-GB" sz="40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Sharon Hamilton</a:t>
            </a:r>
            <a:endParaRPr lang="en-GB" sz="4000" b="1" dirty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bg1"/>
                </a:solidFill>
              </a:rPr>
              <a:t>Support Executive Member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bg1"/>
                </a:solidFill>
              </a:rPr>
              <a:t>Housing Management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bg1"/>
                </a:solidFill>
              </a:rPr>
              <a:t>Leeds </a:t>
            </a:r>
            <a:r>
              <a:rPr lang="en-GB" sz="4000" b="1" dirty="0">
                <a:solidFill>
                  <a:schemeClr val="bg1"/>
                </a:solidFill>
              </a:rPr>
              <a:t>City Council</a:t>
            </a:r>
          </a:p>
        </p:txBody>
      </p:sp>
    </p:spTree>
    <p:extLst>
      <p:ext uri="{BB962C8B-B14F-4D97-AF65-F5344CB8AC3E}">
        <p14:creationId xmlns:p14="http://schemas.microsoft.com/office/powerpoint/2010/main" val="3381903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Awareness &amp; use other support services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52783" t="19195" r="12859" b="31505"/>
          <a:stretch/>
        </p:blipFill>
        <p:spPr bwMode="auto">
          <a:xfrm>
            <a:off x="1913904" y="2327795"/>
            <a:ext cx="4670675" cy="2734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3247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Use of </a:t>
            </a:r>
            <a:r>
              <a:rPr lang="en-GB" sz="2109" kern="0" dirty="0" smtClean="0"/>
              <a:t>Citizens </a:t>
            </a:r>
            <a:r>
              <a:rPr lang="en-GB" sz="2109" kern="0" dirty="0"/>
              <a:t>Advice Leeds by group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88232" y="2100045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7" y="5257194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>
            <p:extLst/>
          </p:nvPr>
        </p:nvGraphicFramePr>
        <p:xfrm>
          <a:off x="1799982" y="2213875"/>
          <a:ext cx="4556756" cy="304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5692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474006" y="2019968"/>
            <a:ext cx="5242355" cy="3250695"/>
          </a:xfrm>
          <a:prstGeom prst="rect">
            <a:avLst/>
          </a:prstGeom>
        </p:spPr>
        <p:txBody>
          <a:bodyPr lIns="24110" tIns="24110" rIns="24110" bIns="24110" anchor="t">
            <a:normAutofit fontScale="62500" lnSpcReduction="20000"/>
          </a:bodyPr>
          <a:lstStyle/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Context important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2010 survey in aftermath greatest crisis since Great Depression</a:t>
            </a:r>
          </a:p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Continuation of increase in banked households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Greater bank account ownership – ongoing trend since 2004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Many don’t make full use of account – especially use of DD to pay bills</a:t>
            </a:r>
          </a:p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Partial recovery in savings habit</a:t>
            </a:r>
            <a:endParaRPr lang="en-GB" dirty="0"/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Around 40% deprived sample never save and have no savings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Significant improvement on 2010 but significantly lower than in 2004</a:t>
            </a:r>
          </a:p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Some easing of debt issues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1/5 currently behind on bills; 13% on priority bills; lower than in 2010 but higher than in 2004</a:t>
            </a:r>
            <a:endParaRPr lang="en-GB" dirty="0"/>
          </a:p>
        </p:txBody>
      </p:sp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Concluding remarks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69725" y="1872120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59" y="5270673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312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474006" y="2019968"/>
            <a:ext cx="5242355" cy="3250695"/>
          </a:xfrm>
          <a:prstGeom prst="rect">
            <a:avLst/>
          </a:prstGeom>
        </p:spPr>
        <p:txBody>
          <a:bodyPr lIns="24110" tIns="24110" rIns="24110" bIns="24110" anchor="t">
            <a:normAutofit fontScale="70000" lnSpcReduction="20000"/>
          </a:bodyPr>
          <a:lstStyle/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Fall in use of high cost credit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Lower % use high cost credit – broadly in line with national trends; worryingly over 1/3 borrow to cover living costs</a:t>
            </a:r>
          </a:p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More people aware of credit union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70% in 2018 compared with 45% in 2010</a:t>
            </a:r>
          </a:p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Credit union reaches most excluded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Membership highest among social housing tenants and lone parent households</a:t>
            </a:r>
          </a:p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Increase in seeking advice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Proportion seeking advice more than doubled since 2004/2010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Social housing rented more likely to seek advice from CAB than other groups</a:t>
            </a:r>
            <a:endParaRPr lang="en-GB" dirty="0"/>
          </a:p>
        </p:txBody>
      </p:sp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Concluding remarks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69725" y="1872120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59" y="5270673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03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et failure in business finance…"/>
          <p:cNvSpPr>
            <a:spLocks noGrp="1"/>
          </p:cNvSpPr>
          <p:nvPr>
            <p:ph type="subTitle" idx="1"/>
          </p:nvPr>
        </p:nvSpPr>
        <p:spPr>
          <a:xfrm>
            <a:off x="1474006" y="2019968"/>
            <a:ext cx="5242355" cy="3250695"/>
          </a:xfrm>
          <a:prstGeom prst="rect">
            <a:avLst/>
          </a:prstGeom>
        </p:spPr>
        <p:txBody>
          <a:bodyPr lIns="24110" tIns="24110" rIns="24110" bIns="24110" anchor="t">
            <a:normAutofit fontScale="85000" lnSpcReduction="20000"/>
          </a:bodyPr>
          <a:lstStyle/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Deprived area respondents less resilient and prepared for external shocks  than in 2004</a:t>
            </a:r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Lower propensity to save &amp; greater likelihood of being in debt</a:t>
            </a:r>
          </a:p>
          <a:p>
            <a:pPr marL="180806" indent="-180806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Identify needs for two types of interventions:</a:t>
            </a:r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+mj-lt"/>
              <a:buAutoNum type="arabicPeriod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Enhance savings habit</a:t>
            </a:r>
            <a:endParaRPr lang="en-GB" dirty="0"/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Support new &amp; existing interventions to support households building savings habit</a:t>
            </a:r>
            <a:endParaRPr lang="en-GB" dirty="0"/>
          </a:p>
          <a:p>
            <a:pPr marL="271211" indent="-271211" algn="l" defTabSz="241075">
              <a:spcBef>
                <a:spcPts val="369"/>
              </a:spcBef>
              <a:buClr>
                <a:schemeClr val="accent4"/>
              </a:buClr>
              <a:buSzPct val="100000"/>
              <a:buFont typeface="+mj-lt"/>
              <a:buAutoNum type="arabicPeriod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Create surplus to save</a:t>
            </a:r>
            <a:endParaRPr lang="en-GB" dirty="0"/>
          </a:p>
          <a:p>
            <a:pPr marL="391748" lvl="1" indent="-150674" algn="l" defTabSz="241075">
              <a:spcBef>
                <a:spcPts val="264"/>
              </a:spcBef>
              <a:buClr>
                <a:schemeClr val="accent4"/>
              </a:buClr>
              <a:buSzPct val="100000"/>
              <a:buFont typeface="Arial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Need to support interventions building capacity to save (e.g. income maximisation, debt remedies, collective purchasing)</a:t>
            </a:r>
            <a:endParaRPr lang="en-GB" dirty="0"/>
          </a:p>
        </p:txBody>
      </p:sp>
      <p:sp>
        <p:nvSpPr>
          <p:cNvPr id="126" name="Presentation Structure"/>
          <p:cNvSpPr/>
          <p:nvPr/>
        </p:nvSpPr>
        <p:spPr>
          <a:xfrm>
            <a:off x="1476881" y="1359371"/>
            <a:ext cx="4328449" cy="6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Recommendations</a:t>
            </a:r>
            <a:endParaRPr sz="2109" kern="0" dirty="0"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69725" y="1872120"/>
            <a:ext cx="5228129" cy="3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our Logo.pdf" descr="Colour Logo.pdf"/>
          <p:cNvPicPr>
            <a:picLocks noChangeAspect="1"/>
          </p:cNvPicPr>
          <p:nvPr/>
        </p:nvPicPr>
        <p:blipFill>
          <a:blip r:embed="rId3" cstate="print">
            <a:extLst/>
          </a:blip>
          <a:srcRect l="114" r="114"/>
          <a:stretch>
            <a:fillRect/>
          </a:stretch>
        </p:blipFill>
        <p:spPr>
          <a:xfrm>
            <a:off x="1479987" y="5398343"/>
            <a:ext cx="791000" cy="27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 descr="NEW_qa_log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59" y="5270673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581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olour Logo.pdf" descr="Colour Logo.pdf"/>
          <p:cNvPicPr>
            <a:picLocks noChangeAspect="1"/>
          </p:cNvPicPr>
          <p:nvPr/>
        </p:nvPicPr>
        <p:blipFill>
          <a:blip r:embed="rId2" cstate="print">
            <a:extLst/>
          </a:blip>
          <a:srcRect l="114" r="114"/>
          <a:stretch>
            <a:fillRect/>
          </a:stretch>
        </p:blipFill>
        <p:spPr>
          <a:xfrm>
            <a:off x="1479990" y="1367221"/>
            <a:ext cx="1073417" cy="379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ALFORD LOGO_CMYK_PRINT_300.jpg" descr="SALFORD LOGO_CMYK_PRINT_300.jpg"/>
          <p:cNvPicPr>
            <a:picLocks noChangeAspect="1"/>
          </p:cNvPicPr>
          <p:nvPr/>
        </p:nvPicPr>
        <p:blipFill>
          <a:blip r:embed="rId3" cstate="print">
            <a:extLst/>
          </a:blip>
          <a:srcRect t="11931" b="11931"/>
          <a:stretch>
            <a:fillRect/>
          </a:stretch>
        </p:blipFill>
        <p:spPr>
          <a:xfrm>
            <a:off x="1299162" y="5220276"/>
            <a:ext cx="1169144" cy="55724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Why context matters – Cultural and historical origins of business finance support in Germany, US and UK"/>
          <p:cNvSpPr/>
          <p:nvPr/>
        </p:nvSpPr>
        <p:spPr>
          <a:xfrm>
            <a:off x="1476880" y="2309942"/>
            <a:ext cx="5306903" cy="1346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 algn="l" defTabSz="457200">
              <a:defRPr sz="4000">
                <a:solidFill>
                  <a:srgbClr val="E94E1B"/>
                </a:solidFill>
                <a:latin typeface="+mj-lt"/>
                <a:ea typeface="+mj-ea"/>
                <a:cs typeface="+mj-cs"/>
                <a:sym typeface="PFDinTextPro-Medium"/>
              </a:defRPr>
            </a:lvl1pPr>
          </a:lstStyle>
          <a:p>
            <a:pPr hangingPunct="0"/>
            <a:r>
              <a:rPr lang="en-GB" sz="2109" kern="0" dirty="0"/>
              <a:t>Thank you – any questions?</a:t>
            </a:r>
            <a:endParaRPr sz="2109" kern="0" dirty="0"/>
          </a:p>
        </p:txBody>
      </p:sp>
      <p:pic>
        <p:nvPicPr>
          <p:cNvPr id="122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74837" y="3700251"/>
            <a:ext cx="5228129" cy="3656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Dr Pål Vik…"/>
          <p:cNvSpPr/>
          <p:nvPr/>
        </p:nvSpPr>
        <p:spPr>
          <a:xfrm>
            <a:off x="1493885" y="3917033"/>
            <a:ext cx="2850289" cy="8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r>
              <a:rPr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Dr </a:t>
            </a:r>
            <a:r>
              <a:rPr sz="949" kern="0" dirty="0" err="1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Pål</a:t>
            </a:r>
            <a:r>
              <a:rPr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 Vik</a:t>
            </a:r>
            <a:r>
              <a:rPr lang="en-GB"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 and Prof Karl </a:t>
            </a:r>
            <a:r>
              <a:rPr lang="en-GB" sz="949" kern="0" dirty="0" err="1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Dayson</a:t>
            </a:r>
            <a:endParaRPr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r>
              <a:rPr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Community Finance Solutions, University of Salford</a:t>
            </a: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r>
              <a:rPr lang="en-GB"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Helen </a:t>
            </a:r>
            <a:r>
              <a:rPr lang="en-GB" sz="949" kern="0" dirty="0" err="1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Hardcastle</a:t>
            </a:r>
            <a:r>
              <a:rPr lang="en-GB"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 and Miles Crosby</a:t>
            </a: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r>
              <a:rPr lang="en-GB" sz="949" kern="0" dirty="0" err="1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Qa</a:t>
            </a:r>
            <a:r>
              <a:rPr lang="en-GB" sz="949" kern="0" dirty="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rPr>
              <a:t> Research</a:t>
            </a: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lang="en-GB"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  <a:p>
            <a:pPr defTabSz="241075" hangingPunct="0">
              <a:defRPr sz="1800">
                <a:solidFill>
                  <a:srgbClr val="6A6D71"/>
                </a:solidFill>
                <a:latin typeface="PFDinTextPro-Regular"/>
                <a:ea typeface="PFDinTextPro-Regular"/>
                <a:cs typeface="PFDinTextPro-Regular"/>
                <a:sym typeface="PFDinTextPro-Regular"/>
              </a:defRPr>
            </a:pPr>
            <a:endParaRPr sz="949" kern="0" dirty="0">
              <a:solidFill>
                <a:srgbClr val="6A6D71"/>
              </a:solidFill>
              <a:latin typeface="PFDinTextPro-Regular"/>
              <a:ea typeface="PFDinTextPro-Regular"/>
              <a:cs typeface="PFDinTextPro-Regular"/>
              <a:sym typeface="PFDinTextPro-Regular"/>
            </a:endParaRPr>
          </a:p>
        </p:txBody>
      </p:sp>
      <p:pic>
        <p:nvPicPr>
          <p:cNvPr id="9218" name="Picture 2" descr="NEW_qa_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08" y="5327658"/>
            <a:ext cx="462948" cy="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292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Liza Kellett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Chief Executive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Trust Leeds</a:t>
            </a:r>
          </a:p>
        </p:txBody>
      </p:sp>
    </p:spTree>
    <p:extLst>
      <p:ext uri="{BB962C8B-B14F-4D97-AF65-F5344CB8AC3E}">
        <p14:creationId xmlns:p14="http://schemas.microsoft.com/office/powerpoint/2010/main" val="1319745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Rose Doran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Senior Advisor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Local Government Association</a:t>
            </a:r>
          </a:p>
        </p:txBody>
      </p:sp>
    </p:spTree>
    <p:extLst>
      <p:ext uri="{BB962C8B-B14F-4D97-AF65-F5344CB8AC3E}">
        <p14:creationId xmlns:p14="http://schemas.microsoft.com/office/powerpoint/2010/main" val="695327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Reshaping financial support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n-cs"/>
              </a:rPr>
              <a:t>Rose Doran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Senior Adviser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Local Government Association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49216" y="6032990"/>
            <a:ext cx="1926981" cy="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8" b="1" dirty="0">
                <a:solidFill>
                  <a:srgbClr val="FFFFFF"/>
                </a:solidFill>
              </a:rPr>
              <a:t>19</a:t>
            </a:r>
            <a:r>
              <a:rPr lang="en-GB" sz="1108" b="1" baseline="30000" dirty="0">
                <a:solidFill>
                  <a:srgbClr val="FFFFFF"/>
                </a:solidFill>
              </a:rPr>
              <a:t>th</a:t>
            </a:r>
            <a:r>
              <a:rPr lang="en-GB" sz="1108" b="1" dirty="0">
                <a:solidFill>
                  <a:srgbClr val="FFFFFF"/>
                </a:solidFill>
              </a:rPr>
              <a:t> November 2018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31624" y="6087208"/>
            <a:ext cx="1926981" cy="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8" b="1">
                <a:solidFill>
                  <a:srgbClr val="FFFFFF"/>
                </a:solidFill>
              </a:rPr>
              <a:t>www.local.gov.uk</a:t>
            </a:r>
          </a:p>
        </p:txBody>
      </p:sp>
    </p:spTree>
    <p:extLst>
      <p:ext uri="{BB962C8B-B14F-4D97-AF65-F5344CB8AC3E}">
        <p14:creationId xmlns:p14="http://schemas.microsoft.com/office/powerpoint/2010/main" val="1329028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cs typeface="+mn-cs"/>
            </a:endParaRP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Pressures on low income households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Pressures on council budgets – making the case for prevention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Welfare reform and Universal Credit</a:t>
            </a:r>
          </a:p>
          <a:p>
            <a:pPr marL="0" indent="0">
              <a:buNone/>
              <a:defRPr/>
            </a:pPr>
            <a:endParaRPr lang="en-GB" dirty="0" smtClean="0">
              <a:cs typeface="+mn-cs"/>
            </a:endParaRPr>
          </a:p>
          <a:p>
            <a:pPr marL="0" indent="0">
              <a:buNone/>
              <a:defRPr/>
            </a:pPr>
            <a:endParaRPr lang="en-GB" dirty="0" smtClean="0"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99031" y="6220559"/>
            <a:ext cx="1926981" cy="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8" b="1">
                <a:solidFill>
                  <a:srgbClr val="000000"/>
                </a:solidFill>
              </a:rPr>
              <a:t>www.local.gov.uk</a:t>
            </a:r>
          </a:p>
        </p:txBody>
      </p:sp>
    </p:spTree>
    <p:extLst>
      <p:ext uri="{BB962C8B-B14F-4D97-AF65-F5344CB8AC3E}">
        <p14:creationId xmlns:p14="http://schemas.microsoft.com/office/powerpoint/2010/main" val="68334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Dave Roberts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Financial Inclusion Manager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Leeds City Council</a:t>
            </a:r>
          </a:p>
        </p:txBody>
      </p:sp>
    </p:spTree>
    <p:extLst>
      <p:ext uri="{BB962C8B-B14F-4D97-AF65-F5344CB8AC3E}">
        <p14:creationId xmlns:p14="http://schemas.microsoft.com/office/powerpoint/2010/main" val="3474192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Why ‘reshaping financial support’?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585" dirty="0"/>
              <a:t>Government narrative dominated by ‘employment’ (but not pay, progression or living costs)</a:t>
            </a:r>
          </a:p>
          <a:p>
            <a:pPr eaLnBrk="1" hangingPunct="1">
              <a:defRPr/>
            </a:pPr>
            <a:r>
              <a:rPr lang="en-GB" sz="2585" dirty="0"/>
              <a:t>Disconnect between welfare policy and housing / homelessness policy (affordability)</a:t>
            </a:r>
          </a:p>
          <a:p>
            <a:pPr eaLnBrk="1" hangingPunct="1">
              <a:defRPr/>
            </a:pPr>
            <a:r>
              <a:rPr lang="en-GB" sz="2585" dirty="0"/>
              <a:t>Relationship between the citizen and the state (digital by default)</a:t>
            </a:r>
          </a:p>
          <a:p>
            <a:pPr eaLnBrk="1" hangingPunct="1">
              <a:defRPr/>
            </a:pPr>
            <a:r>
              <a:rPr lang="en-GB" sz="2585" dirty="0"/>
              <a:t>Growth in ‘problem debt’</a:t>
            </a:r>
          </a:p>
          <a:p>
            <a:pPr eaLnBrk="1" hangingPunct="1">
              <a:defRPr/>
            </a:pPr>
            <a:r>
              <a:rPr lang="en-GB" sz="2585" dirty="0"/>
              <a:t>Why poverty matters to local government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794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Scoping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Ten councils, including Leeds</a:t>
            </a:r>
          </a:p>
          <a:p>
            <a:pPr eaLnBrk="1" hangingPunct="1">
              <a:defRPr/>
            </a:pPr>
            <a:r>
              <a:rPr lang="en-GB" dirty="0" smtClean="0"/>
              <a:t>Identify good practice that can be built on in some (potential) pathfinders</a:t>
            </a:r>
          </a:p>
          <a:p>
            <a:pPr eaLnBrk="1" hangingPunct="1">
              <a:defRPr/>
            </a:pPr>
            <a:r>
              <a:rPr lang="en-GB" dirty="0" smtClean="0"/>
              <a:t>Direct financial support</a:t>
            </a:r>
          </a:p>
          <a:p>
            <a:pPr eaLnBrk="1" hangingPunct="1">
              <a:defRPr/>
            </a:pPr>
            <a:r>
              <a:rPr lang="en-GB" dirty="0" smtClean="0"/>
              <a:t>Indirect support and advice</a:t>
            </a:r>
          </a:p>
          <a:p>
            <a:pPr eaLnBrk="1" hangingPunct="1">
              <a:defRPr/>
            </a:pPr>
            <a:r>
              <a:rPr lang="en-GB" dirty="0" smtClean="0"/>
              <a:t>Financial relationship and debt recovery</a:t>
            </a:r>
          </a:p>
          <a:p>
            <a:pPr eaLnBrk="1" hangingPunct="1">
              <a:defRPr/>
            </a:pPr>
            <a:r>
              <a:rPr lang="en-GB" dirty="0" smtClean="0"/>
              <a:t>Financial health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080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215" dirty="0"/>
              <a:t>Councils have been working across service responsibilities and joining up their provision to better meet the needs of lower income households</a:t>
            </a:r>
          </a:p>
          <a:p>
            <a:pPr eaLnBrk="1" hangingPunct="1">
              <a:defRPr/>
            </a:pPr>
            <a:r>
              <a:rPr lang="en-GB" sz="2215" dirty="0"/>
              <a:t>Councils are improving customer journeys and resolving peoples’ problems earlier</a:t>
            </a:r>
          </a:p>
          <a:p>
            <a:pPr eaLnBrk="1" hangingPunct="1">
              <a:defRPr/>
            </a:pPr>
            <a:r>
              <a:rPr lang="en-GB" sz="2215" dirty="0"/>
              <a:t>Councils have been reviewing their approach to debt collection</a:t>
            </a:r>
          </a:p>
          <a:p>
            <a:pPr eaLnBrk="1" hangingPunct="1">
              <a:defRPr/>
            </a:pPr>
            <a:r>
              <a:rPr lang="en-GB" sz="2215" dirty="0"/>
              <a:t>Councils are leading financial inclusion partnerships to provide long term strategic direction to provision, and to support the development of financial services and products for low to middle income households</a:t>
            </a:r>
          </a:p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419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Pathfinders could…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215" dirty="0"/>
              <a:t>Pro-actively identify people in financial difficulty and provide them with a more fully integrated offer of support</a:t>
            </a:r>
          </a:p>
          <a:p>
            <a:pPr eaLnBrk="1" hangingPunct="1">
              <a:defRPr/>
            </a:pPr>
            <a:r>
              <a:rPr lang="en-GB" sz="2215" dirty="0"/>
              <a:t>Trial the co-commissioning of advice provision with the Money Advice Service</a:t>
            </a:r>
          </a:p>
          <a:p>
            <a:pPr eaLnBrk="1" hangingPunct="1">
              <a:defRPr/>
            </a:pPr>
            <a:r>
              <a:rPr lang="en-GB" sz="2215" dirty="0"/>
              <a:t>Test out and learn from new innovations in advice provision and debt collection</a:t>
            </a:r>
          </a:p>
          <a:p>
            <a:pPr eaLnBrk="1" hangingPunct="1">
              <a:defRPr/>
            </a:pPr>
            <a:r>
              <a:rPr lang="en-GB" sz="2215" dirty="0"/>
              <a:t>Take advantage of new opportunities to boost investment in not-for-profit lenders and develop closer links between local authority support and these services. </a:t>
            </a:r>
          </a:p>
          <a:p>
            <a:pPr marL="0" indent="0">
              <a:buNone/>
              <a:defRPr/>
            </a:pPr>
            <a:r>
              <a:rPr lang="en-GB" sz="2215" dirty="0"/>
              <a:t> </a:t>
            </a:r>
          </a:p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303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With a hope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585" dirty="0"/>
              <a:t>Aid future decision-making by councils on the costs and benefits of putting preventative approaches in place</a:t>
            </a:r>
          </a:p>
          <a:p>
            <a:pPr eaLnBrk="1" hangingPunct="1">
              <a:defRPr/>
            </a:pPr>
            <a:r>
              <a:rPr lang="en-GB" sz="2585" dirty="0"/>
              <a:t>Inform the ongoing development of good practice in local authority debt collection</a:t>
            </a:r>
          </a:p>
          <a:p>
            <a:pPr eaLnBrk="1" hangingPunct="1">
              <a:defRPr/>
            </a:pPr>
            <a:r>
              <a:rPr lang="en-GB" sz="2585" dirty="0"/>
              <a:t>Highlight and strengthen the role of local government (and its local partners) in the welfare system, and in supporting low income households </a:t>
            </a:r>
          </a:p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261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Contact: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2631831"/>
            <a:ext cx="8229600" cy="32868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 smtClean="0">
                <a:hlinkClick r:id="rId2"/>
              </a:rPr>
              <a:t>rose.doran@local.gov.uk</a:t>
            </a:r>
            <a:endParaRPr lang="en-GB" dirty="0" smtClean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 smtClean="0"/>
              <a:t>07747 636843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813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Chris </a:t>
            </a:r>
            <a:r>
              <a:rPr lang="en-GB" sz="4000" b="1" dirty="0" err="1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Goulden</a:t>
            </a:r>
            <a:endParaRPr lang="en-GB" sz="4000" b="1" dirty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Deputy Director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Policy and Research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Joseph Rowntree Foundation</a:t>
            </a:r>
          </a:p>
        </p:txBody>
      </p:sp>
    </p:spTree>
    <p:extLst>
      <p:ext uri="{BB962C8B-B14F-4D97-AF65-F5344CB8AC3E}">
        <p14:creationId xmlns:p14="http://schemas.microsoft.com/office/powerpoint/2010/main" val="770240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FC1A1-00F9-4577-BA22-AE565FF5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04" y="2237656"/>
            <a:ext cx="8075240" cy="998984"/>
          </a:xfrm>
        </p:spPr>
        <p:txBody>
          <a:bodyPr/>
          <a:lstStyle/>
          <a:p>
            <a:r>
              <a:rPr lang="en-GB" dirty="0"/>
              <a:t>Destitution in the UK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DF1E4A-2B10-4834-938F-1F1D7BD16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04" y="3559621"/>
            <a:ext cx="8075240" cy="1617043"/>
          </a:xfrm>
        </p:spPr>
        <p:txBody>
          <a:bodyPr/>
          <a:lstStyle/>
          <a:p>
            <a:pPr marL="0" indent="0" algn="r">
              <a:buNone/>
            </a:pPr>
            <a:r>
              <a:rPr lang="en-GB" i="1" dirty="0"/>
              <a:t>Chris Goulden</a:t>
            </a:r>
          </a:p>
          <a:p>
            <a:pPr marL="0" indent="0" algn="r">
              <a:buNone/>
            </a:pPr>
            <a:r>
              <a:rPr lang="en-GB" i="1" dirty="0"/>
              <a:t>Deputy Director</a:t>
            </a:r>
          </a:p>
          <a:p>
            <a:pPr marL="0" indent="0" algn="r">
              <a:buNone/>
            </a:pPr>
            <a:r>
              <a:rPr lang="en-GB" i="1" dirty="0"/>
              <a:t>Evidence and Impact</a:t>
            </a:r>
          </a:p>
        </p:txBody>
      </p:sp>
      <p:pic>
        <p:nvPicPr>
          <p:cNvPr id="1026" name="Picture 2" descr="Child making tea">
            <a:extLst>
              <a:ext uri="{FF2B5EF4-FFF2-40B4-BE49-F238E27FC236}">
                <a16:creationId xmlns:a16="http://schemas.microsoft.com/office/drawing/2014/main" xmlns="" id="{C00AC98B-816A-4281-8EAE-786FFE02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55513"/>
            <a:ext cx="8075240" cy="998984"/>
          </a:xfrm>
        </p:spPr>
        <p:txBody>
          <a:bodyPr>
            <a:normAutofit/>
          </a:bodyPr>
          <a:lstStyle/>
          <a:p>
            <a:r>
              <a:rPr lang="en-US" dirty="0"/>
              <a:t>Why do it and what did we ask?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377728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Concerns around destitution have intensified since 2015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>
              <a:buFont typeface="Wingdings" charset="2"/>
              <a:buChar char="Ø"/>
            </a:pPr>
            <a:r>
              <a:rPr lang="en-GB" b="1" i="1" dirty="0"/>
              <a:t>How much </a:t>
            </a:r>
            <a:r>
              <a:rPr lang="en-GB" i="1" dirty="0"/>
              <a:t>UK destitution is there (in 2017)?</a:t>
            </a:r>
          </a:p>
          <a:p>
            <a:pPr marL="285750">
              <a:buFont typeface="Wingdings" charset="2"/>
              <a:buChar char="Ø"/>
            </a:pPr>
            <a:r>
              <a:rPr lang="en-GB" b="1" i="1" dirty="0"/>
              <a:t>Who</a:t>
            </a:r>
            <a:r>
              <a:rPr lang="en-GB" i="1" dirty="0"/>
              <a:t> is affected by it?</a:t>
            </a:r>
          </a:p>
          <a:p>
            <a:pPr marL="285750">
              <a:buFont typeface="Wingdings" charset="2"/>
              <a:buChar char="Ø"/>
            </a:pPr>
            <a:r>
              <a:rPr lang="en-GB" b="1" i="1" dirty="0"/>
              <a:t>What</a:t>
            </a:r>
            <a:r>
              <a:rPr lang="en-GB" i="1" dirty="0"/>
              <a:t> are the main </a:t>
            </a:r>
            <a:r>
              <a:rPr lang="en-GB" b="1" i="1" dirty="0"/>
              <a:t>pathways</a:t>
            </a:r>
            <a:r>
              <a:rPr lang="en-GB" i="1" dirty="0"/>
              <a:t> in?</a:t>
            </a:r>
          </a:p>
          <a:p>
            <a:pPr marL="285750">
              <a:buFont typeface="Wingdings" charset="2"/>
              <a:buChar char="Ø"/>
            </a:pPr>
            <a:r>
              <a:rPr lang="en-GB" b="1" i="1" dirty="0"/>
              <a:t>What</a:t>
            </a:r>
            <a:r>
              <a:rPr lang="en-GB" i="1" dirty="0"/>
              <a:t> should we </a:t>
            </a:r>
            <a:r>
              <a:rPr lang="en-GB" b="1" i="1" dirty="0"/>
              <a:t>do about it</a:t>
            </a:r>
            <a:r>
              <a:rPr lang="en-GB" i="1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35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998984"/>
          </a:xfrm>
        </p:spPr>
        <p:txBody>
          <a:bodyPr/>
          <a:lstStyle/>
          <a:p>
            <a:r>
              <a:rPr lang="en-US" dirty="0"/>
              <a:t>Definition of destitution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People who have lacked </a:t>
            </a:r>
            <a:r>
              <a:rPr lang="en-US" sz="2400" b="1" dirty="0"/>
              <a:t>two or more </a:t>
            </a:r>
            <a:r>
              <a:rPr lang="en-US" sz="2400" dirty="0"/>
              <a:t>of six essentials over the past month because they </a:t>
            </a:r>
            <a:r>
              <a:rPr lang="en-US" sz="2400" b="1" dirty="0"/>
              <a:t>cannot afford them</a:t>
            </a:r>
            <a:r>
              <a:rPr lang="en-US" sz="2400" dirty="0"/>
              <a:t>:</a:t>
            </a:r>
            <a:endParaRPr lang="en-GB" sz="2400" dirty="0"/>
          </a:p>
          <a:p>
            <a:pPr marL="285750" indent="-285750"/>
            <a:r>
              <a:rPr lang="en-US" sz="2400" b="1" i="1" dirty="0"/>
              <a:t>Shelter </a:t>
            </a:r>
            <a:r>
              <a:rPr lang="en-US" sz="2400" i="1" dirty="0"/>
              <a:t>(slept rough for one or more nights)</a:t>
            </a:r>
            <a:endParaRPr lang="en-GB" sz="2400" dirty="0"/>
          </a:p>
          <a:p>
            <a:pPr marL="285750" indent="-285750"/>
            <a:r>
              <a:rPr lang="en-US" sz="2400" b="1" i="1" dirty="0"/>
              <a:t>Food</a:t>
            </a:r>
            <a:r>
              <a:rPr lang="en-US" sz="2400" i="1" dirty="0"/>
              <a:t> (fewer than two meals a day for two or more days)</a:t>
            </a:r>
            <a:endParaRPr lang="en-GB" sz="2400" dirty="0"/>
          </a:p>
          <a:p>
            <a:pPr marL="285750" indent="-285750"/>
            <a:r>
              <a:rPr lang="en-US" sz="2400" b="1" i="1" dirty="0"/>
              <a:t>Heating</a:t>
            </a:r>
            <a:r>
              <a:rPr lang="en-US" sz="2400" i="1" dirty="0"/>
              <a:t> their home (five or more days)</a:t>
            </a:r>
            <a:endParaRPr lang="en-GB" sz="2400" dirty="0"/>
          </a:p>
          <a:p>
            <a:pPr marL="285750" indent="-285750"/>
            <a:r>
              <a:rPr lang="en-US" sz="2400" b="1" i="1" dirty="0"/>
              <a:t>Lighting</a:t>
            </a:r>
            <a:r>
              <a:rPr lang="en-US" sz="2400" i="1" dirty="0"/>
              <a:t> their home (five or more days)</a:t>
            </a:r>
            <a:endParaRPr lang="en-GB" sz="2400" dirty="0"/>
          </a:p>
          <a:p>
            <a:pPr marL="285750" indent="-285750"/>
            <a:r>
              <a:rPr lang="en-US" sz="2400" b="1" i="1" dirty="0"/>
              <a:t>Clothing and footwear</a:t>
            </a:r>
            <a:r>
              <a:rPr lang="en-US" sz="2400" i="1" dirty="0"/>
              <a:t> (appropriate for weather)</a:t>
            </a:r>
            <a:endParaRPr lang="en-GB" sz="2400" dirty="0"/>
          </a:p>
          <a:p>
            <a:pPr marL="285750" indent="-285750"/>
            <a:r>
              <a:rPr lang="en-US" sz="2400" b="1" i="1" dirty="0"/>
              <a:t>Basic toiletries</a:t>
            </a:r>
            <a:r>
              <a:rPr lang="en-US" sz="2400" i="1" dirty="0"/>
              <a:t> </a:t>
            </a:r>
            <a:endParaRPr lang="en-GB" sz="2400" dirty="0"/>
          </a:p>
          <a:p>
            <a:pPr marL="0" indent="0">
              <a:buNone/>
            </a:pPr>
            <a:r>
              <a:rPr lang="en-US" sz="2400" i="1" dirty="0"/>
              <a:t>OR</a:t>
            </a:r>
          </a:p>
          <a:p>
            <a:r>
              <a:rPr lang="en-US" sz="2400" i="1" dirty="0"/>
              <a:t>Had an income so low that were </a:t>
            </a:r>
            <a:r>
              <a:rPr lang="en-US" sz="2400" b="1" i="1" dirty="0"/>
              <a:t>unable to purchase these essentials for themselves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981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8163" y="5005388"/>
            <a:ext cx="8074025" cy="471487"/>
          </a:xfrm>
        </p:spPr>
        <p:txBody>
          <a:bodyPr/>
          <a:lstStyle/>
          <a:p>
            <a:pPr eaLnBrk="1" hangingPunct="1"/>
            <a:r>
              <a:rPr lang="en-US" altLang="en-US" sz="2600" b="1" smtClean="0">
                <a:solidFill>
                  <a:srgbClr val="00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Inclusion in Leeds</a:t>
            </a: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538163" y="5446713"/>
            <a:ext cx="80740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Context</a:t>
            </a:r>
          </a:p>
        </p:txBody>
      </p:sp>
    </p:spTree>
    <p:extLst>
      <p:ext uri="{BB962C8B-B14F-4D97-AF65-F5344CB8AC3E}">
        <p14:creationId xmlns:p14="http://schemas.microsoft.com/office/powerpoint/2010/main" val="1569655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176464"/>
          </a:xfrm>
        </p:spPr>
        <p:txBody>
          <a:bodyPr>
            <a:normAutofit/>
          </a:bodyPr>
          <a:lstStyle/>
          <a:p>
            <a:r>
              <a:rPr lang="en-US" dirty="0"/>
              <a:t>Case studies of destitution in 16 UK locations:</a:t>
            </a:r>
          </a:p>
          <a:p>
            <a:pPr marL="630000">
              <a:buFont typeface="Wingdings" charset="2"/>
              <a:buChar char="Ø"/>
            </a:pPr>
            <a:r>
              <a:rPr lang="en-US" dirty="0"/>
              <a:t>one-week user survey of 103 crisis services </a:t>
            </a:r>
            <a:r>
              <a:rPr lang="mr-IN" dirty="0"/>
              <a:t>–</a:t>
            </a:r>
            <a:r>
              <a:rPr lang="en-US" dirty="0"/>
              <a:t> 2,905 returns</a:t>
            </a:r>
          </a:p>
          <a:p>
            <a:pPr marL="630000">
              <a:buFont typeface="Wingdings" charset="2"/>
              <a:buChar char="Ø"/>
            </a:pPr>
            <a:r>
              <a:rPr lang="en-US" dirty="0"/>
              <a:t>41 in-depth interviews</a:t>
            </a:r>
          </a:p>
          <a:p>
            <a:pPr>
              <a:buFont typeface="Arial"/>
              <a:buChar char="•"/>
            </a:pPr>
            <a:r>
              <a:rPr lang="en-US" dirty="0"/>
              <a:t>Secondary analysis of over 40 quantitative datasets enabled scaling up to national level</a:t>
            </a:r>
          </a:p>
        </p:txBody>
      </p:sp>
    </p:spTree>
    <p:extLst>
      <p:ext uri="{BB962C8B-B14F-4D97-AF65-F5344CB8AC3E}">
        <p14:creationId xmlns:p14="http://schemas.microsoft.com/office/powerpoint/2010/main" val="914858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scale of destitution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464496"/>
          </a:xfrm>
        </p:spPr>
        <p:txBody>
          <a:bodyPr>
            <a:normAutofit/>
          </a:bodyPr>
          <a:lstStyle/>
          <a:p>
            <a:r>
              <a:rPr lang="en-GB" b="1" dirty="0"/>
              <a:t>1,550,000 people</a:t>
            </a:r>
            <a:r>
              <a:rPr lang="en-GB" dirty="0"/>
              <a:t>, including </a:t>
            </a:r>
            <a:r>
              <a:rPr lang="en-GB" b="1" dirty="0"/>
              <a:t>365,000 children</a:t>
            </a:r>
            <a:r>
              <a:rPr lang="en-GB" dirty="0"/>
              <a:t>, experienced destitution in the UK in 2017</a:t>
            </a:r>
          </a:p>
          <a:p>
            <a:pPr lvl="1"/>
            <a:r>
              <a:rPr lang="en-GB" dirty="0"/>
              <a:t>This means they could not afford the bare essentials that we all need to eat, stay warm and dry, and keep clean</a:t>
            </a:r>
          </a:p>
          <a:p>
            <a:r>
              <a:rPr lang="en-GB" dirty="0"/>
              <a:t>Levels of destitution appear to have </a:t>
            </a:r>
            <a:r>
              <a:rPr lang="en-GB" b="1" dirty="0"/>
              <a:t>declined by around 25% </a:t>
            </a:r>
            <a:r>
              <a:rPr lang="en-GB" dirty="0"/>
              <a:t>between 2015-2017</a:t>
            </a:r>
          </a:p>
          <a:p>
            <a:pPr lvl="1"/>
            <a:r>
              <a:rPr lang="en-US" dirty="0"/>
              <a:t>Reductions in </a:t>
            </a:r>
            <a:r>
              <a:rPr lang="en-GB" dirty="0"/>
              <a:t>benefit sanctions the most significant factor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2124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07524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Essentials lacked in the last month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13E7AB3-70C9-4F48-95CD-FF3335A29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799275" cy="4893235"/>
          </a:xfrm>
        </p:spPr>
      </p:pic>
    </p:spTree>
    <p:extLst>
      <p:ext uri="{BB962C8B-B14F-4D97-AF65-F5344CB8AC3E}">
        <p14:creationId xmlns:p14="http://schemas.microsoft.com/office/powerpoint/2010/main" val="3224919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998984"/>
          </a:xfrm>
        </p:spPr>
        <p:txBody>
          <a:bodyPr>
            <a:normAutofit/>
          </a:bodyPr>
          <a:lstStyle/>
          <a:p>
            <a:r>
              <a:rPr lang="en-US" dirty="0"/>
              <a:t>The people affected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320480"/>
          </a:xfrm>
        </p:spPr>
        <p:txBody>
          <a:bodyPr>
            <a:normAutofit/>
          </a:bodyPr>
          <a:lstStyle/>
          <a:p>
            <a:r>
              <a:rPr lang="en-US" dirty="0"/>
              <a:t>Single men under 35 are at highest risk</a:t>
            </a:r>
          </a:p>
          <a:p>
            <a:pPr lvl="1"/>
            <a:r>
              <a:rPr lang="en-US" dirty="0"/>
              <a:t>extremely rare amongst over 65s</a:t>
            </a:r>
          </a:p>
          <a:p>
            <a:r>
              <a:rPr lang="en-US" dirty="0"/>
              <a:t>Some migrant groups are at disproportionate risk, but 75% of those destitute were born in UK</a:t>
            </a:r>
          </a:p>
          <a:p>
            <a:r>
              <a:rPr lang="en-US" dirty="0"/>
              <a:t>Two-thirds of destitute households live in rented accommodation (mainly social housing)</a:t>
            </a:r>
          </a:p>
          <a:p>
            <a:pPr lvl="1"/>
            <a:r>
              <a:rPr lang="en-US" dirty="0"/>
              <a:t>Remainder in temporary or shared accommodation or sleeping rough</a:t>
            </a:r>
          </a:p>
        </p:txBody>
      </p:sp>
    </p:spTree>
    <p:extLst>
      <p:ext uri="{BB962C8B-B14F-4D97-AF65-F5344CB8AC3E}">
        <p14:creationId xmlns:p14="http://schemas.microsoft.com/office/powerpoint/2010/main" val="13479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-27384"/>
            <a:ext cx="6840760" cy="998984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geography of destitution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t="22197" r="12213" b="3439"/>
          <a:stretch/>
        </p:blipFill>
        <p:spPr bwMode="auto">
          <a:xfrm>
            <a:off x="0" y="0"/>
            <a:ext cx="421195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379695" cy="44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9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936104"/>
          </a:xfrm>
        </p:spPr>
        <p:txBody>
          <a:bodyPr/>
          <a:lstStyle/>
          <a:p>
            <a:r>
              <a:rPr lang="en-US" dirty="0"/>
              <a:t>Routes into destitution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536504"/>
          </a:xfrm>
        </p:spPr>
        <p:txBody>
          <a:bodyPr>
            <a:normAutofit/>
          </a:bodyPr>
          <a:lstStyle/>
          <a:p>
            <a:r>
              <a:rPr lang="en-GB" b="1" dirty="0"/>
              <a:t>‘UK-other</a:t>
            </a:r>
            <a:r>
              <a:rPr lang="en-GB" dirty="0"/>
              <a:t>’ </a:t>
            </a:r>
            <a:r>
              <a:rPr lang="en-GB" b="1" dirty="0"/>
              <a:t>group (68%)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GB" dirty="0"/>
              <a:t>debt recovery practices; benefit issues; disability/ill-health; low/erratic pay</a:t>
            </a:r>
          </a:p>
          <a:p>
            <a:r>
              <a:rPr lang="en-GB" b="1" dirty="0"/>
              <a:t>‘Complex needs’ group (15%) </a:t>
            </a:r>
            <a:r>
              <a:rPr lang="mr-IN" dirty="0"/>
              <a:t>–</a:t>
            </a:r>
            <a:r>
              <a:rPr lang="en-GB" dirty="0"/>
              <a:t> also: relationship breakdown (including DV); drug/ alcohol; offending; eviction</a:t>
            </a:r>
          </a:p>
          <a:p>
            <a:r>
              <a:rPr lang="en-GB" b="1" dirty="0"/>
              <a:t>‘Migrants’ (16%) </a:t>
            </a:r>
            <a:r>
              <a:rPr lang="mr-IN" dirty="0"/>
              <a:t>–</a:t>
            </a:r>
            <a:r>
              <a:rPr lang="en-GB" dirty="0"/>
              <a:t> also: no access to labour market; benefit eligibility/ extremely low levels of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77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936104"/>
          </a:xfrm>
        </p:spPr>
        <p:txBody>
          <a:bodyPr>
            <a:normAutofit/>
          </a:bodyPr>
          <a:lstStyle/>
          <a:p>
            <a:r>
              <a:rPr lang="en-US" dirty="0"/>
              <a:t>The typical tangle of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3843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“</a:t>
            </a:r>
            <a:r>
              <a:rPr lang="en-GB" i="1" dirty="0"/>
              <a:t>Straight away £44 goes out of our benefits to Bedroom Tax and arrears…We moved onto the </a:t>
            </a:r>
            <a:r>
              <a:rPr lang="en-GB" i="1" dirty="0" smtClean="0"/>
              <a:t>foodbank </a:t>
            </a:r>
            <a:r>
              <a:rPr lang="en-GB" i="1" dirty="0"/>
              <a:t>a few weeks ago… The reason why we started going was because I'd been really poorly and hospitalised</a:t>
            </a:r>
            <a:r>
              <a:rPr lang="mr-IN" i="1" dirty="0"/>
              <a:t>…</a:t>
            </a:r>
            <a:r>
              <a:rPr lang="en-GB" i="1" dirty="0"/>
              <a:t> I had my PIP [Personal Independence Payment] stopped, and…we couldn't afford to live… we're paying this Bedroom Tax… It was just all a nightmare…”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D7FB4A-1943-4CA7-9A96-937DC6310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3096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65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936104"/>
          </a:xfrm>
        </p:spPr>
        <p:txBody>
          <a:bodyPr>
            <a:normAutofit/>
          </a:bodyPr>
          <a:lstStyle/>
          <a:p>
            <a:r>
              <a:rPr lang="en-US" dirty="0"/>
              <a:t>The humiliation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3762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i="1" dirty="0"/>
              <a:t>“…it was </a:t>
            </a:r>
            <a:r>
              <a:rPr lang="en-GB" i="1" dirty="0" smtClean="0"/>
              <a:t>foodbanks</a:t>
            </a:r>
            <a:r>
              <a:rPr lang="en-GB" i="1" dirty="0"/>
              <a:t>, friends, family. It was pretty much a case of, almost begging, I suppose… Because I'm quite a proud person</a:t>
            </a:r>
            <a:r>
              <a:rPr lang="mr-IN" i="1" dirty="0"/>
              <a:t>…</a:t>
            </a:r>
            <a:r>
              <a:rPr lang="en-GB" i="1" dirty="0"/>
              <a:t> I don't necessarily like asking for help, but it was at the stage where we had no choice.”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F9BDC4-FDEC-4BC2-AA4F-7FA9E0F0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7072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010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936104"/>
          </a:xfrm>
        </p:spPr>
        <p:txBody>
          <a:bodyPr>
            <a:normAutofit/>
          </a:bodyPr>
          <a:lstStyle/>
          <a:p>
            <a:r>
              <a:rPr lang="en-US" dirty="0"/>
              <a:t>The indignity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377728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“The first time I went to the </a:t>
            </a:r>
            <a:r>
              <a:rPr lang="en-GB" i="1" dirty="0" smtClean="0"/>
              <a:t>foodbank </a:t>
            </a:r>
            <a:r>
              <a:rPr lang="en-GB" i="1" dirty="0"/>
              <a:t>they gave me toilet roll, but last time I went they didn't have any… I went to a public toilet and stole some toilet roll to go home.”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A3F0C-18DE-4E1B-8852-11717D34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7072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673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792088"/>
          </a:xfrm>
        </p:spPr>
        <p:txBody>
          <a:bodyPr/>
          <a:lstStyle/>
          <a:p>
            <a:r>
              <a:rPr lang="en-US" dirty="0"/>
              <a:t>Solving destitution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320480"/>
          </a:xfrm>
        </p:spPr>
        <p:txBody>
          <a:bodyPr>
            <a:normAutofit fontScale="25000" lnSpcReduction="20000"/>
          </a:bodyPr>
          <a:lstStyle/>
          <a:p>
            <a:r>
              <a:rPr lang="en-GB" sz="11200" dirty="0"/>
              <a:t>Prevent </a:t>
            </a:r>
            <a:r>
              <a:rPr lang="en-GB" sz="11200" b="1" dirty="0"/>
              <a:t>destitution by design</a:t>
            </a:r>
          </a:p>
          <a:p>
            <a:pPr lvl="1"/>
            <a:r>
              <a:rPr lang="en-GB" sz="11200" dirty="0"/>
              <a:t>Close gaps between costs and benefits</a:t>
            </a:r>
          </a:p>
          <a:p>
            <a:pPr lvl="1"/>
            <a:r>
              <a:rPr lang="en-GB" sz="11200" dirty="0"/>
              <a:t>Reform and reduce sanctions</a:t>
            </a:r>
          </a:p>
          <a:p>
            <a:pPr lvl="1"/>
            <a:r>
              <a:rPr lang="en-GB" sz="11200" dirty="0"/>
              <a:t>End the benefits freeze</a:t>
            </a:r>
          </a:p>
          <a:p>
            <a:r>
              <a:rPr lang="en-GB" sz="11200" b="1" dirty="0"/>
              <a:t>Adequate </a:t>
            </a:r>
            <a:r>
              <a:rPr lang="en-GB" sz="11200" dirty="0"/>
              <a:t>levels of benefits</a:t>
            </a:r>
          </a:p>
          <a:p>
            <a:pPr lvl="1"/>
            <a:r>
              <a:rPr lang="en-GB" sz="11200" dirty="0"/>
              <a:t>Regardless of age or immigration status</a:t>
            </a:r>
          </a:p>
          <a:p>
            <a:r>
              <a:rPr lang="en-GB" sz="11200" dirty="0"/>
              <a:t>Overhaul </a:t>
            </a:r>
            <a:r>
              <a:rPr lang="en-GB" sz="11200" b="1" dirty="0"/>
              <a:t>debt recovery practices</a:t>
            </a:r>
          </a:p>
          <a:p>
            <a:pPr lvl="1"/>
            <a:r>
              <a:rPr lang="en-GB" sz="11200" dirty="0"/>
              <a:t>30% rather than 40% cap in right direction</a:t>
            </a:r>
          </a:p>
          <a:p>
            <a:r>
              <a:rPr lang="en-GB" sz="11200" dirty="0"/>
              <a:t>Funded and fair </a:t>
            </a:r>
            <a:r>
              <a:rPr lang="en-GB" sz="11200" b="1" dirty="0"/>
              <a:t>Local Welfare Assistance</a:t>
            </a:r>
          </a:p>
          <a:p>
            <a:r>
              <a:rPr lang="en-GB" sz="11200" b="1" dirty="0"/>
              <a:t>Social landlords </a:t>
            </a:r>
            <a:r>
              <a:rPr lang="en-GB" sz="11200" dirty="0"/>
              <a:t>playing a leading role</a:t>
            </a:r>
          </a:p>
          <a:p>
            <a:pPr marL="0" indent="0">
              <a:buNone/>
            </a:pPr>
            <a:endParaRPr lang="en-GB" sz="7200" dirty="0"/>
          </a:p>
          <a:p>
            <a:pPr lvl="0"/>
            <a:endParaRPr lang="en-GB" sz="8800" dirty="0"/>
          </a:p>
          <a:p>
            <a:pPr marL="0" indent="0">
              <a:buNone/>
            </a:pPr>
            <a:endParaRPr lang="en-GB" sz="8800" dirty="0"/>
          </a:p>
          <a:p>
            <a:pPr marL="0" indent="0">
              <a:buNone/>
            </a:pPr>
            <a:r>
              <a:rPr lang="en-GB" sz="72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3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8163" y="625475"/>
            <a:ext cx="8074025" cy="471488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Inclusion in Leeds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12775" y="2216150"/>
            <a:ext cx="7999413" cy="2625725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>
                <a:solidFill>
                  <a:srgbClr val="0D0D0D"/>
                </a:solidFill>
              </a:rPr>
              <a:t>Work commenced 2003 </a:t>
            </a:r>
          </a:p>
          <a:p>
            <a:pPr algn="l" eaLnBrk="1" hangingPunct="1"/>
            <a:r>
              <a:rPr lang="en-US" altLang="en-US" sz="2800" dirty="0" smtClean="0">
                <a:solidFill>
                  <a:srgbClr val="0D0D0D"/>
                </a:solidFill>
              </a:rPr>
              <a:t>Commissioned research – University of </a:t>
            </a:r>
            <a:r>
              <a:rPr lang="en-US" altLang="en-US" sz="2800" dirty="0" err="1" smtClean="0">
                <a:solidFill>
                  <a:srgbClr val="0D0D0D"/>
                </a:solidFill>
              </a:rPr>
              <a:t>Salford</a:t>
            </a:r>
            <a:endParaRPr lang="en-US" altLang="en-US" sz="2800" dirty="0" smtClean="0">
              <a:solidFill>
                <a:srgbClr val="0D0D0D"/>
              </a:solidFill>
            </a:endParaRPr>
          </a:p>
          <a:p>
            <a:pPr algn="l" eaLnBrk="1" hangingPunct="1"/>
            <a:r>
              <a:rPr lang="en-US" altLang="en-US" sz="2800" dirty="0" smtClean="0">
                <a:solidFill>
                  <a:srgbClr val="0D0D0D"/>
                </a:solidFill>
              </a:rPr>
              <a:t>Study completed late 2004</a:t>
            </a:r>
          </a:p>
          <a:p>
            <a:pPr algn="l" eaLnBrk="1" hangingPunct="1"/>
            <a:r>
              <a:rPr lang="en-US" altLang="en-US" sz="2800" dirty="0" smtClean="0">
                <a:solidFill>
                  <a:srgbClr val="0D0D0D"/>
                </a:solidFill>
              </a:rPr>
              <a:t>Dissemination conference early 2005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8163" y="1096963"/>
            <a:ext cx="80740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DD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Beginning</a:t>
            </a:r>
          </a:p>
        </p:txBody>
      </p:sp>
    </p:spTree>
    <p:extLst>
      <p:ext uri="{BB962C8B-B14F-4D97-AF65-F5344CB8AC3E}">
        <p14:creationId xmlns:p14="http://schemas.microsoft.com/office/powerpoint/2010/main" val="2224244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An opportunity to question the speakers</a:t>
            </a:r>
          </a:p>
          <a:p>
            <a:pPr marL="0" indent="0">
              <a:buNone/>
            </a:pPr>
            <a:endParaRPr lang="en-GB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If tweeting please use </a:t>
            </a:r>
            <a:r>
              <a:rPr lang="en-GB" sz="4000" b="1" dirty="0" smtClean="0">
                <a:solidFill>
                  <a:schemeClr val="bg1"/>
                </a:solidFill>
              </a:rPr>
              <a:t>#</a:t>
            </a:r>
            <a:r>
              <a:rPr lang="en-GB" sz="4000" b="1" dirty="0" err="1">
                <a:solidFill>
                  <a:schemeClr val="bg1"/>
                </a:solidFill>
              </a:rPr>
              <a:t>L</a:t>
            </a:r>
            <a:r>
              <a:rPr lang="en-GB" sz="4000" b="1" dirty="0" err="1" smtClean="0">
                <a:solidFill>
                  <a:schemeClr val="bg1"/>
                </a:solidFill>
              </a:rPr>
              <a:t>eedsFI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5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38163" y="625475"/>
            <a:ext cx="8074025" cy="471488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12775" y="2303463"/>
            <a:ext cx="7999413" cy="2703512"/>
          </a:xfrm>
        </p:spPr>
        <p:txBody>
          <a:bodyPr/>
          <a:lstStyle/>
          <a:p>
            <a:pPr algn="l" eaLnBrk="1" hangingPunct="1"/>
            <a:r>
              <a:rPr lang="en-GB" altLang="en-US" sz="2800" dirty="0" smtClean="0">
                <a:solidFill>
                  <a:srgbClr val="0D0D0D"/>
                </a:solidFill>
              </a:rPr>
              <a:t>Cash based economy</a:t>
            </a:r>
          </a:p>
          <a:p>
            <a:pPr algn="l" eaLnBrk="1" hangingPunct="1"/>
            <a:r>
              <a:rPr lang="en-GB" altLang="en-US" sz="2800" dirty="0" smtClean="0">
                <a:solidFill>
                  <a:srgbClr val="0D0D0D"/>
                </a:solidFill>
              </a:rPr>
              <a:t>Lower utilisation of bank accounts</a:t>
            </a:r>
          </a:p>
          <a:p>
            <a:pPr algn="l" eaLnBrk="1" hangingPunct="1"/>
            <a:r>
              <a:rPr lang="en-GB" altLang="en-US" sz="2800" dirty="0" smtClean="0">
                <a:solidFill>
                  <a:srgbClr val="0D0D0D"/>
                </a:solidFill>
              </a:rPr>
              <a:t>Higher dependency on doorstep lending</a:t>
            </a:r>
          </a:p>
          <a:p>
            <a:pPr algn="l" eaLnBrk="1" hangingPunct="1"/>
            <a:r>
              <a:rPr lang="en-GB" altLang="en-US" sz="2800" dirty="0" smtClean="0">
                <a:solidFill>
                  <a:srgbClr val="0D0D0D"/>
                </a:solidFill>
              </a:rPr>
              <a:t>Serious debt problems</a:t>
            </a: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538163" y="1096963"/>
            <a:ext cx="80740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DD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Leeds most deprived communities</a:t>
            </a:r>
          </a:p>
        </p:txBody>
      </p:sp>
    </p:spTree>
    <p:extLst>
      <p:ext uri="{BB962C8B-B14F-4D97-AF65-F5344CB8AC3E}">
        <p14:creationId xmlns:p14="http://schemas.microsoft.com/office/powerpoint/2010/main" val="40902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644650"/>
            <a:ext cx="60563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47725" y="428625"/>
            <a:ext cx="482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Salford </a:t>
            </a:r>
            <a:endParaRPr lang="en-GB" altLang="en-US" sz="3600">
              <a:solidFill>
                <a:prstClr val="black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8838" y="1004888"/>
            <a:ext cx="220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65" charset="0"/>
                <a:cs typeface="Geneva" pitchFamily="-65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DD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Partner</a:t>
            </a:r>
          </a:p>
        </p:txBody>
      </p:sp>
    </p:spTree>
    <p:extLst>
      <p:ext uri="{BB962C8B-B14F-4D97-AF65-F5344CB8AC3E}">
        <p14:creationId xmlns:p14="http://schemas.microsoft.com/office/powerpoint/2010/main" val="312058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38163" y="625475"/>
            <a:ext cx="8074025" cy="471488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Studies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12775" y="1973263"/>
            <a:ext cx="7999413" cy="2798762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D0D0D"/>
                </a:solidFill>
              </a:rPr>
              <a:t>Economic Impact and Regeneration</a:t>
            </a:r>
          </a:p>
          <a:p>
            <a:pPr algn="l" eaLnBrk="1" hangingPunct="1"/>
            <a:r>
              <a:rPr lang="en-US" altLang="en-US" sz="2800" b="1" dirty="0" smtClean="0">
                <a:solidFill>
                  <a:srgbClr val="0D0D0D"/>
                </a:solidFill>
              </a:rPr>
              <a:t>in City Economies </a:t>
            </a:r>
            <a:r>
              <a:rPr lang="en-US" altLang="en-US" sz="2800" dirty="0" smtClean="0">
                <a:solidFill>
                  <a:srgbClr val="0D0D0D"/>
                </a:solidFill>
              </a:rPr>
              <a:t>– </a:t>
            </a:r>
            <a:r>
              <a:rPr lang="en-US" altLang="en-US" sz="2600" dirty="0" smtClean="0">
                <a:solidFill>
                  <a:srgbClr val="0D0D0D"/>
                </a:solidFill>
              </a:rPr>
              <a:t>University of </a:t>
            </a:r>
            <a:r>
              <a:rPr lang="en-US" altLang="en-US" sz="2600" dirty="0" err="1" smtClean="0">
                <a:solidFill>
                  <a:srgbClr val="0D0D0D"/>
                </a:solidFill>
              </a:rPr>
              <a:t>Salford</a:t>
            </a:r>
            <a:r>
              <a:rPr lang="en-US" altLang="en-US" sz="2600" dirty="0" smtClean="0">
                <a:solidFill>
                  <a:srgbClr val="0D0D0D"/>
                </a:solidFill>
              </a:rPr>
              <a:t> – 2009</a:t>
            </a:r>
          </a:p>
          <a:p>
            <a:pPr algn="l" eaLnBrk="1" hangingPunct="1"/>
            <a:endParaRPr lang="en-US" altLang="en-US" sz="2800" b="1" dirty="0" smtClean="0">
              <a:solidFill>
                <a:srgbClr val="0D0D0D"/>
              </a:solidFill>
            </a:endParaRPr>
          </a:p>
          <a:p>
            <a:pPr algn="l" eaLnBrk="1" hangingPunct="1"/>
            <a:r>
              <a:rPr lang="en-US" altLang="en-US" sz="2800" b="1" dirty="0" smtClean="0">
                <a:solidFill>
                  <a:srgbClr val="0D0D0D"/>
                </a:solidFill>
              </a:rPr>
              <a:t>Improving Public Health through income </a:t>
            </a:r>
            <a:r>
              <a:rPr lang="en-US" altLang="en-US" sz="2800" b="1" dirty="0" err="1" smtClean="0">
                <a:solidFill>
                  <a:srgbClr val="0D0D0D"/>
                </a:solidFill>
              </a:rPr>
              <a:t>maximisation</a:t>
            </a:r>
            <a:r>
              <a:rPr lang="en-US" altLang="en-US" sz="2800" b="1" dirty="0" smtClean="0">
                <a:solidFill>
                  <a:srgbClr val="0D0D0D"/>
                </a:solidFill>
              </a:rPr>
              <a:t> </a:t>
            </a:r>
            <a:r>
              <a:rPr lang="en-US" altLang="en-US" sz="2800" dirty="0" smtClean="0">
                <a:solidFill>
                  <a:srgbClr val="0D0D0D"/>
                </a:solidFill>
              </a:rPr>
              <a:t>– </a:t>
            </a:r>
            <a:r>
              <a:rPr lang="en-US" altLang="en-US" sz="2600" dirty="0" smtClean="0">
                <a:solidFill>
                  <a:srgbClr val="0D0D0D"/>
                </a:solidFill>
              </a:rPr>
              <a:t>Leeds City Council – 2011</a:t>
            </a:r>
          </a:p>
          <a:p>
            <a:pPr algn="l" eaLnBrk="1" hangingPunct="1"/>
            <a:endParaRPr lang="en-US" altLang="en-US" sz="2800" dirty="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4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FDinTextPro-Medium"/>
        <a:ea typeface="PFDinTextPro-Medium"/>
        <a:cs typeface="PFDinTextPro-Medi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CE0058"/>
      </a:dk1>
      <a:lt1>
        <a:srgbClr val="FFFFFF"/>
      </a:lt1>
      <a:dk2>
        <a:srgbClr val="CE0058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GA powerpoint template NEW v2">
  <a:themeElements>
    <a:clrScheme name="LG Group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G Group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se Doran Leeds reshaping financial support [Compatibility Mode]" id="{7DCC6FC0-41AC-4F8F-9CBB-BA31A7D49914}" vid="{9203F934-F2C7-4CD8-8E47-CEFA9BADF3D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404040"/>
    </a:dk2>
    <a:lt2>
      <a:srgbClr val="BFBFBF"/>
    </a:lt2>
    <a:accent1>
      <a:srgbClr val="499BC9"/>
    </a:accent1>
    <a:accent2>
      <a:srgbClr val="6EC038"/>
    </a:accent2>
    <a:accent3>
      <a:srgbClr val="F1D130"/>
    </a:accent3>
    <a:accent4>
      <a:srgbClr val="FFA93A"/>
    </a:accent4>
    <a:accent5>
      <a:srgbClr val="FF2D21"/>
    </a:accent5>
    <a:accent6>
      <a:srgbClr val="6C2085"/>
    </a:accent6>
    <a:hlink>
      <a:srgbClr val="0000FF"/>
    </a:hlink>
    <a:folHlink>
      <a:srgbClr val="FF00FF"/>
    </a:folHlink>
  </a:clrScheme>
  <a:fontScheme name="Blank">
    <a:majorFont>
      <a:latin typeface="PFDinTextPro-Medium"/>
      <a:ea typeface="PFDinTextPro-Medium"/>
      <a:cs typeface="PFDinTextPro-Medium"/>
    </a:majorFont>
    <a:minorFont>
      <a:latin typeface="Helvetica"/>
      <a:ea typeface="Helvetica"/>
      <a:cs typeface="Helvetica"/>
    </a:minorFont>
  </a:fontScheme>
  <a:fmtScheme name="Blan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404040"/>
    </a:dk2>
    <a:lt2>
      <a:srgbClr val="BFBFBF"/>
    </a:lt2>
    <a:accent1>
      <a:srgbClr val="499BC9"/>
    </a:accent1>
    <a:accent2>
      <a:srgbClr val="6EC038"/>
    </a:accent2>
    <a:accent3>
      <a:srgbClr val="F1D130"/>
    </a:accent3>
    <a:accent4>
      <a:srgbClr val="FFA93A"/>
    </a:accent4>
    <a:accent5>
      <a:srgbClr val="FF2D21"/>
    </a:accent5>
    <a:accent6>
      <a:srgbClr val="6C2085"/>
    </a:accent6>
    <a:hlink>
      <a:srgbClr val="0000FF"/>
    </a:hlink>
    <a:folHlink>
      <a:srgbClr val="FF00FF"/>
    </a:folHlink>
  </a:clrScheme>
  <a:fontScheme name="Blank">
    <a:majorFont>
      <a:latin typeface="PFDinTextPro-Medium"/>
      <a:ea typeface="PFDinTextPro-Medium"/>
      <a:cs typeface="PFDinTextPro-Medium"/>
    </a:majorFont>
    <a:minorFont>
      <a:latin typeface="Helvetica"/>
      <a:ea typeface="Helvetica"/>
      <a:cs typeface="Helvetica"/>
    </a:minorFont>
  </a:fontScheme>
  <a:fmtScheme name="Blan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</TotalTime>
  <Words>2059</Words>
  <Application>Microsoft Office PowerPoint</Application>
  <PresentationFormat>On-screen Show (4:3)</PresentationFormat>
  <Paragraphs>375</Paragraphs>
  <Slides>60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78" baseType="lpstr">
      <vt:lpstr>Arial Unicode MS</vt:lpstr>
      <vt:lpstr>ＭＳ 明朝</vt:lpstr>
      <vt:lpstr>ＭＳ Ｐゴシック</vt:lpstr>
      <vt:lpstr>Arial</vt:lpstr>
      <vt:lpstr>Calibri</vt:lpstr>
      <vt:lpstr>Calibri Light</vt:lpstr>
      <vt:lpstr>Geneva</vt:lpstr>
      <vt:lpstr>Helvetica</vt:lpstr>
      <vt:lpstr>Helvetica Light</vt:lpstr>
      <vt:lpstr>PFDinTextPro-Medium</vt:lpstr>
      <vt:lpstr>PFDinTextPro-Regular</vt:lpstr>
      <vt:lpstr>Times New Roman</vt:lpstr>
      <vt:lpstr>Wingdings</vt:lpstr>
      <vt:lpstr>White</vt:lpstr>
      <vt:lpstr>Office Theme</vt:lpstr>
      <vt:lpstr>1_Office Theme</vt:lpstr>
      <vt:lpstr>2_Office Theme</vt:lpstr>
      <vt:lpstr>LGA powerpoint template NEW v2</vt:lpstr>
      <vt:lpstr>Financial Exclusion and Poverty Historic Trends in Cities</vt:lpstr>
      <vt:lpstr> Chair</vt:lpstr>
      <vt:lpstr>Councillor Sharon Hamilton</vt:lpstr>
      <vt:lpstr>Dave Roberts</vt:lpstr>
      <vt:lpstr>Financial Inclusion in Leeds</vt:lpstr>
      <vt:lpstr>Financial Inclusion in Leeds</vt:lpstr>
      <vt:lpstr>Key Findings</vt:lpstr>
      <vt:lpstr>PowerPoint Presentation</vt:lpstr>
      <vt:lpstr>Subsequent Studies</vt:lpstr>
      <vt:lpstr>Subsequent Studies</vt:lpstr>
      <vt:lpstr>  Professor Karl Dayson and Dr Pål Vik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Chair</vt:lpstr>
      <vt:lpstr>Rose Doran</vt:lpstr>
      <vt:lpstr>Reshaping financial support</vt:lpstr>
      <vt:lpstr>Context</vt:lpstr>
      <vt:lpstr>Why ‘reshaping financial support’?</vt:lpstr>
      <vt:lpstr>Scoping exercise</vt:lpstr>
      <vt:lpstr>Key findings</vt:lpstr>
      <vt:lpstr>Pathfinders could…</vt:lpstr>
      <vt:lpstr>With a hope to…</vt:lpstr>
      <vt:lpstr> Contact:</vt:lpstr>
      <vt:lpstr>Chris Goulden</vt:lpstr>
      <vt:lpstr>Destitution in the UK 2018</vt:lpstr>
      <vt:lpstr>Why do it and what did we ask?</vt:lpstr>
      <vt:lpstr>Definition of destitution</vt:lpstr>
      <vt:lpstr>Methods</vt:lpstr>
      <vt:lpstr>The scale of destitution</vt:lpstr>
      <vt:lpstr>Essentials lacked in the last month </vt:lpstr>
      <vt:lpstr>The people affected</vt:lpstr>
      <vt:lpstr>The geography of destitution</vt:lpstr>
      <vt:lpstr>Routes into destitution</vt:lpstr>
      <vt:lpstr>The typical tangle of issues</vt:lpstr>
      <vt:lpstr>The humiliation</vt:lpstr>
      <vt:lpstr>The indignity</vt:lpstr>
      <vt:lpstr>Solving destitution</vt:lpstr>
      <vt:lpstr>Panel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Ditta, Sophia</dc:creator>
  <cp:lastModifiedBy>Rai, Angela</cp:lastModifiedBy>
  <cp:revision>24</cp:revision>
  <cp:lastPrinted>2018-11-13T12:59:29Z</cp:lastPrinted>
  <dcterms:created xsi:type="dcterms:W3CDTF">2018-11-13T12:55:14Z</dcterms:created>
  <dcterms:modified xsi:type="dcterms:W3CDTF">2018-11-22T13:32:56Z</dcterms:modified>
</cp:coreProperties>
</file>